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2" r:id="rId2"/>
    <p:sldMasterId id="2147483930" r:id="rId3"/>
    <p:sldMasterId id="2147483933" r:id="rId4"/>
    <p:sldMasterId id="2147483945" r:id="rId5"/>
    <p:sldMasterId id="2147483957" r:id="rId6"/>
    <p:sldMasterId id="2147484072" r:id="rId7"/>
    <p:sldMasterId id="2147484319" r:id="rId8"/>
    <p:sldMasterId id="2147484331" r:id="rId9"/>
    <p:sldMasterId id="2147484346" r:id="rId10"/>
    <p:sldMasterId id="2147484360" r:id="rId11"/>
    <p:sldMasterId id="2147484373" r:id="rId12"/>
    <p:sldMasterId id="2147484386" r:id="rId13"/>
    <p:sldMasterId id="2147484400" r:id="rId14"/>
    <p:sldMasterId id="2147484412" r:id="rId15"/>
    <p:sldMasterId id="2147484424" r:id="rId16"/>
    <p:sldMasterId id="2147484436" r:id="rId17"/>
    <p:sldMasterId id="2147484448" r:id="rId18"/>
    <p:sldMasterId id="2147484460" r:id="rId19"/>
    <p:sldMasterId id="2147484472" r:id="rId20"/>
    <p:sldMasterId id="2147484484" r:id="rId21"/>
    <p:sldMasterId id="2147484496" r:id="rId22"/>
    <p:sldMasterId id="2147484508" r:id="rId23"/>
    <p:sldMasterId id="2147484520" r:id="rId24"/>
  </p:sldMasterIdLst>
  <p:notesMasterIdLst>
    <p:notesMasterId r:id="rId66"/>
  </p:notesMasterIdLst>
  <p:sldIdLst>
    <p:sldId id="258" r:id="rId25"/>
    <p:sldId id="315" r:id="rId26"/>
    <p:sldId id="270" r:id="rId27"/>
    <p:sldId id="273" r:id="rId28"/>
    <p:sldId id="637" r:id="rId29"/>
    <p:sldId id="652" r:id="rId30"/>
    <p:sldId id="3678" r:id="rId31"/>
    <p:sldId id="3679" r:id="rId32"/>
    <p:sldId id="5207" r:id="rId33"/>
    <p:sldId id="712" r:id="rId34"/>
    <p:sldId id="3672" r:id="rId35"/>
    <p:sldId id="428" r:id="rId36"/>
    <p:sldId id="5200" r:id="rId37"/>
    <p:sldId id="2593" r:id="rId38"/>
    <p:sldId id="660" r:id="rId39"/>
    <p:sldId id="2592" r:id="rId40"/>
    <p:sldId id="661" r:id="rId41"/>
    <p:sldId id="5201" r:id="rId42"/>
    <p:sldId id="2586" r:id="rId43"/>
    <p:sldId id="609" r:id="rId44"/>
    <p:sldId id="499" r:id="rId45"/>
    <p:sldId id="650" r:id="rId46"/>
    <p:sldId id="651" r:id="rId47"/>
    <p:sldId id="2587" r:id="rId48"/>
    <p:sldId id="307" r:id="rId49"/>
    <p:sldId id="290" r:id="rId50"/>
    <p:sldId id="291" r:id="rId51"/>
    <p:sldId id="292" r:id="rId52"/>
    <p:sldId id="264" r:id="rId53"/>
    <p:sldId id="268" r:id="rId54"/>
    <p:sldId id="301" r:id="rId55"/>
    <p:sldId id="265" r:id="rId56"/>
    <p:sldId id="311" r:id="rId57"/>
    <p:sldId id="309" r:id="rId58"/>
    <p:sldId id="312" r:id="rId59"/>
    <p:sldId id="310" r:id="rId60"/>
    <p:sldId id="306" r:id="rId61"/>
    <p:sldId id="5361" r:id="rId62"/>
    <p:sldId id="295" r:id="rId63"/>
    <p:sldId id="313" r:id="rId64"/>
    <p:sldId id="314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00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5280" autoAdjust="0"/>
  </p:normalViewPr>
  <p:slideViewPr>
    <p:cSldViewPr>
      <p:cViewPr>
        <p:scale>
          <a:sx n="85" d="100"/>
          <a:sy n="85" d="100"/>
        </p:scale>
        <p:origin x="2944" y="9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3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21054D-E180-8E4D-99F7-6440812C1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8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4C2948-1C84-1649-9C42-D18CC9ADDCAA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----- Meeting Notes (1/13/11 11:56) -----</a:t>
            </a: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Introduction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D7AD-8293-F342-AFE0-99D0E8A7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 err="1">
                <a:latin typeface="Times New Roman" charset="0"/>
                <a:ea typeface="ＭＳ Ｐゴシック" charset="0"/>
                <a:cs typeface="ＭＳ Ｐゴシック" charset="0"/>
              </a:rPr>
              <a:t>ve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served as a seminary professor with 30 other faculty at Singapore</a:t>
            </a:r>
            <a:r>
              <a:rPr lang="mr-IN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largest training school: Singapore Bible College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121D6-904E-BE4D-9CAD-E984C2EF1A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SBC trains about 50 seminary professors and pastors throughout Asia in English and Chinese.  Generally each year about 5 of them received their Doctor of Ministry degree.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8D6314-62CF-694B-A0E8-330E8719FD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8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actually have about 20% Indian at CIC, thanks to St. Thomas, who overcame his initial reluctance to witness for Jesus in India.</a:t>
            </a:r>
          </a:p>
          <a:p>
            <a:pPr algn="just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Our June 2021 church of 90 people stem from 16 different countries around the world: Australia (David &amp; Fiona), China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Jianji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Egypt (Tamara), France (Valentin),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Korea (Grace Kim),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India (Cynthia),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Indonesia (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Rena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Kenya (Jacqueline </a:t>
            </a:r>
            <a:r>
              <a:rPr lang="en-US" baseline="0" dirty="0" err="1">
                <a:latin typeface="Arial" charset="0"/>
                <a:ea typeface="ＭＳ Ｐゴシック" charset="0"/>
                <a:cs typeface="ＭＳ Ｐゴシック" charset="0"/>
              </a:rPr>
              <a:t>Ngare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Nepal (Joshua Limbu), Netherlands (Toes), Singapore (Albina), South Africa (Melody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Hertenberger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), Taiwan (Maple), Thailand (Mae), UK (James &amp; Gabi), USA (Jim &amp; Jacqui).</a:t>
            </a: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This does not include people who have recently attended only once: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Nor does it include missionaries living back in their countries but still are members of CIC: Maple (Taiwan), Budmaa (Mongolia)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Previous: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Canada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(Gloria Lee), Ethiopia (Lele), Malaysia (Aston,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Naomi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),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Netherlands (Dies &amp; Desiree)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Philippines (Micah), South Africa (Melody),</a:t>
            </a:r>
          </a:p>
        </p:txBody>
      </p:sp>
    </p:spTree>
    <p:extLst>
      <p:ext uri="{BB962C8B-B14F-4D97-AF65-F5344CB8AC3E}">
        <p14:creationId xmlns:p14="http://schemas.microsoft.com/office/powerpoint/2010/main" val="3420798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0CAD-754C-6A43-B9DA-D38F92BD11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noProof="1">
                <a:latin typeface="Times New Roman" charset="0"/>
                <a:ea typeface="ＭＳ Ｐゴシック" charset="0"/>
                <a:cs typeface="ＭＳ Ｐゴシック" charset="0"/>
              </a:rPr>
              <a:t>I get to teach these leaders every book of the Bible in survey courses, plus backgrounds to both the OT and NT, three areas of theology, and how to preach.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4E4FD-1666-2049-AAE1-48B6BC592C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485B0-9ED9-294F-9A71-1E2CD35024F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12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These faithful leaders are from about 25 countries who come to us in Singapore for masters and doctoral-level training.  We train them to build into others back in their home countries.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D66281-90F7-BC47-BC35-908171F482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INTERVIEWER: And Susan, what ministries has the Lord granted you?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have been teaching the wives of leaders at SBC.  These 5 women come from 5 different nations!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SUSAN: I also lead the woman</a:t>
            </a:r>
            <a:r>
              <a:rPr lang="uk-UA" dirty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3104964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E2AD9-E53D-3B4C-9813-B7D9EC4601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From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1997-Dec 2020 God has seen fit to grant me the privilege to train pastors in 12 other countries on 73 trips.  Often pastors in the US team-teach with me on these trips. To help the poor, I avoid the wealthy countries where listeners can pay an honorarium but instead raise the funds to pay my own way and then teach for free.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0CFECCC-DD0E-8D4E-838D-0BCEDB868692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323B83D-A8B8-BD4B-9EEF-086921A14E65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600BFA2-752B-DA4B-AC9A-322866779CFD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790E08A-B12B-BD41-8BD3-2725515C3703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ED2192-7470-E544-A7B9-0C3A8FF2FB14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208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1E82FD4-6008-7E4D-8797-9D64F73D7A22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EFD340-0330-8C48-B5EA-3222D675EFF0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228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4C1265C-B240-3B4C-B929-26C57ECE3679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249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DDD2991-4DE8-2A4D-80F6-53792D5A41C9}" type="slidenum">
              <a:rPr 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D71CB2-E500-9F4A-9903-D2ABED14FA11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F3F81E-1F34-1C44-BAE1-956CEE1CA974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5A17EA4-4D12-8745-93F2-5EC6BC72740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C01AC78-D594-484A-BF4D-2B14F60641BE}" type="slidenum">
              <a:rPr 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5306443-215C-ED40-A0FD-1D3F01134FB5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FA75E-A867-984A-90CF-405A1ED1FF5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718BC2-ADCA-6A4E-9F1A-F6FA55F1750F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9FDE169-6B26-4647-8114-132BA03981EC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41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CE80B8-58C9-F84B-8119-5D8AA4F0549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5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489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granddaughter joined the family on 31 July 2021 but why would God take us now? I don’t know.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5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John and his girlfriend Chloe both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work for ESRI—Environmental Systems Research Institute—doing web design and graphics for this digital software company.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9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2CFEBCB-8094-C349-8569-BA4E90207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99ED-C50B-5A49-84FC-FBBA477A4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54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51FA-16C7-AF4F-97F0-C257928B9D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42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F20379-74D8-B544-8B2E-B1285F55F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098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B3D6-E16F-8044-B106-E09283320A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6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9D26F-6F32-7C4C-945A-F72B68ADB2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091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FCE82-949E-3E4D-9B32-55E604F35B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155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832BF-F7C5-144F-B8E2-9AC02312CD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25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25F4-010C-1041-A88B-D8BA63A44C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00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E86D-FB07-F443-A54D-9CB3DEB41E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348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11E70-E4AA-A645-952D-6ED5D957F0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1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ACD9-7C5F-5744-85E5-FB58A3C4431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4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D2446-A96E-914D-8EE3-CF3A6C257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A37D-635E-1744-A83A-F51DA4F49A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838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7EB12-5208-0643-A44B-A8191FEAF2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5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0E14-FB72-B242-AADC-BD08EA7EAC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951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12268-38BE-A04B-87BA-A6779E2C2C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10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F03B550-C747-764E-B04E-B50512C96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91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CFCF56B-D20A-4441-9102-81D2258C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33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ABC777B-4ED3-3F44-81BF-09C12CDEA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962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D2901F3-6009-7245-A5F5-C07C51352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93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E9D8010-BC1A-F148-B68D-ABEA5A598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480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9C1A453-8571-4C44-954B-CE9140DA1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8D2F-1E7D-CA40-AFD0-F03D58D71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27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BE45E28-93F2-2B4D-8A66-1BEA0F81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614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7683E6D-2E5A-584C-AAF6-6CA546F23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397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D4B0D56-91DC-E94D-92D7-8DEB48C5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00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09B41C1-96B0-6F40-A1F2-5CA098DBC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885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CD3330-BA8A-C748-ADBA-CDEA89FD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892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1B2D140-B8ED-C946-BF88-E6AC220AD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45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878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22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339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14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5B04-A0ED-3A42-864A-60F889C2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264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629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481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44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309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870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70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066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290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6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48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3124200"/>
            <a:ext cx="9144000" cy="3581400"/>
            <a:chOff x="0" y="1968"/>
            <a:chExt cx="5760" cy="2256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" name="Rectangle 1028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7" name="Rectangle 1029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8" name="Rectangle 1030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9" name="Rectangle 1031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1" name="Rectangle 1033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2" name="Rectangle 1034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3" name="Rectangle 1035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4" name="Rectangle 1036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" name="Rectangle 1037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6" name="Rectangle 1038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7" name="Rectangle 1039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8" name="Rectangle 1040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9" name="Rectangle 1041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0" name="Rectangle 1042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1" name="Rectangle 1043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2" name="Rectangle 1044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3" name="Rectangle 1045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4" name="Rectangle 1046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5" name="Rectangle 1047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6" name="Rectangle 1048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7" name="Rectangle 1049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8" name="Rectangle 1050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29" name="Rectangle 1051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0" name="Rectangle 1052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1" name="Rectangle 1053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2" name="Rectangle 1054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3" name="Rectangle 1055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4" name="Rectangle 1056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5" name="Rectangle 1057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6" name="Rectangle 1058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7" name="Rectangle 1059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8" name="Rectangle 1060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39" name="Rectangle 1061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0" name="Rectangle 1062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1" name="Rectangle 1063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2" name="Rectangle 1064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3" name="Rectangle 1065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4" name="Rectangle 1066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5" name="Rectangle 1067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6" name="Rectangle 1068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7" name="Rectangle 1069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8" name="Rectangle 1070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49" name="Rectangle 1071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0" name="Rectangle 1072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1" name="Rectangle 1073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2" name="Rectangle 1074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3" name="Rectangle 1075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4" name="Rectangle 1076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5" name="Rectangle 1077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6" name="Rectangle 1078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7" name="Rectangle 1079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8" name="Rectangle 1080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59" name="Rectangle 1081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0" name="Rectangle 1082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1" name="Rectangle 1083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2" name="Rectangle 1084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3" name="Rectangle 1085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4" name="Rectangle 1086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5" name="Rectangle 1087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6" name="Rectangle 1088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67" name="Rectangle 1089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68" name="Freeform 1094"/>
          <p:cNvSpPr>
            <a:spLocks/>
          </p:cNvSpPr>
          <p:nvPr/>
        </p:nvSpPr>
        <p:spPr bwMode="auto">
          <a:xfrm rot="16200000">
            <a:off x="3871118" y="1005682"/>
            <a:ext cx="150813" cy="4845050"/>
          </a:xfrm>
          <a:custGeom>
            <a:avLst/>
            <a:gdLst>
              <a:gd name="T0" fmla="*/ 2147483647 w 95"/>
              <a:gd name="T1" fmla="*/ 2147483647 h 3052"/>
              <a:gd name="T2" fmla="*/ 2147483647 w 95"/>
              <a:gd name="T3" fmla="*/ 2147483647 h 3052"/>
              <a:gd name="T4" fmla="*/ 2147483647 w 95"/>
              <a:gd name="T5" fmla="*/ 2147483647 h 3052"/>
              <a:gd name="T6" fmla="*/ 2147483647 w 95"/>
              <a:gd name="T7" fmla="*/ 2147483647 h 3052"/>
              <a:gd name="T8" fmla="*/ 2147483647 w 95"/>
              <a:gd name="T9" fmla="*/ 2147483647 h 3052"/>
              <a:gd name="T10" fmla="*/ 2147483647 w 95"/>
              <a:gd name="T11" fmla="*/ 2147483647 h 3052"/>
              <a:gd name="T12" fmla="*/ 2147483647 w 95"/>
              <a:gd name="T13" fmla="*/ 2147483647 h 3052"/>
              <a:gd name="T14" fmla="*/ 2147483647 w 95"/>
              <a:gd name="T15" fmla="*/ 2147483647 h 3052"/>
              <a:gd name="T16" fmla="*/ 2147483647 w 95"/>
              <a:gd name="T17" fmla="*/ 2147483647 h 3052"/>
              <a:gd name="T18" fmla="*/ 2147483647 w 95"/>
              <a:gd name="T19" fmla="*/ 2147483647 h 3052"/>
              <a:gd name="T20" fmla="*/ 2147483647 w 95"/>
              <a:gd name="T21" fmla="*/ 2147483647 h 3052"/>
              <a:gd name="T22" fmla="*/ 2147483647 w 95"/>
              <a:gd name="T23" fmla="*/ 2147483647 h 3052"/>
              <a:gd name="T24" fmla="*/ 2147483647 w 95"/>
              <a:gd name="T25" fmla="*/ 2147483647 h 3052"/>
              <a:gd name="T26" fmla="*/ 2147483647 w 95"/>
              <a:gd name="T27" fmla="*/ 2147483647 h 3052"/>
              <a:gd name="T28" fmla="*/ 2147483647 w 95"/>
              <a:gd name="T29" fmla="*/ 2147483647 h 3052"/>
              <a:gd name="T30" fmla="*/ 2147483647 w 95"/>
              <a:gd name="T31" fmla="*/ 2147483647 h 3052"/>
              <a:gd name="T32" fmla="*/ 2147483647 w 95"/>
              <a:gd name="T33" fmla="*/ 2147483647 h 3052"/>
              <a:gd name="T34" fmla="*/ 2147483647 w 95"/>
              <a:gd name="T35" fmla="*/ 2147483647 h 3052"/>
              <a:gd name="T36" fmla="*/ 2147483647 w 95"/>
              <a:gd name="T37" fmla="*/ 2147483647 h 3052"/>
              <a:gd name="T38" fmla="*/ 2147483647 w 95"/>
              <a:gd name="T39" fmla="*/ 2147483647 h 3052"/>
              <a:gd name="T40" fmla="*/ 2147483647 w 95"/>
              <a:gd name="T41" fmla="*/ 2147483647 h 3052"/>
              <a:gd name="T42" fmla="*/ 2147483647 w 95"/>
              <a:gd name="T43" fmla="*/ 2147483647 h 3052"/>
              <a:gd name="T44" fmla="*/ 2147483647 w 95"/>
              <a:gd name="T45" fmla="*/ 2147483647 h 3052"/>
              <a:gd name="T46" fmla="*/ 2147483647 w 95"/>
              <a:gd name="T47" fmla="*/ 2147483647 h 3052"/>
              <a:gd name="T48" fmla="*/ 2147483647 w 95"/>
              <a:gd name="T49" fmla="*/ 2147483647 h 3052"/>
              <a:gd name="T50" fmla="*/ 2147483647 w 95"/>
              <a:gd name="T51" fmla="*/ 2147483647 h 3052"/>
              <a:gd name="T52" fmla="*/ 2147483647 w 95"/>
              <a:gd name="T53" fmla="*/ 2147483647 h 3052"/>
              <a:gd name="T54" fmla="*/ 2147483647 w 95"/>
              <a:gd name="T55" fmla="*/ 2147483647 h 3052"/>
              <a:gd name="T56" fmla="*/ 2147483647 w 95"/>
              <a:gd name="T57" fmla="*/ 2147483647 h 3052"/>
              <a:gd name="T58" fmla="*/ 2147483647 w 95"/>
              <a:gd name="T59" fmla="*/ 2147483647 h 3052"/>
              <a:gd name="T60" fmla="*/ 2147483647 w 95"/>
              <a:gd name="T61" fmla="*/ 2147483647 h 3052"/>
              <a:gd name="T62" fmla="*/ 2147483647 w 95"/>
              <a:gd name="T63" fmla="*/ 2147483647 h 3052"/>
              <a:gd name="T64" fmla="*/ 2147483647 w 95"/>
              <a:gd name="T65" fmla="*/ 2147483647 h 3052"/>
              <a:gd name="T66" fmla="*/ 2147483647 w 95"/>
              <a:gd name="T67" fmla="*/ 2147483647 h 3052"/>
              <a:gd name="T68" fmla="*/ 2147483647 w 95"/>
              <a:gd name="T69" fmla="*/ 0 h 3052"/>
              <a:gd name="T70" fmla="*/ 2147483647 w 95"/>
              <a:gd name="T71" fmla="*/ 2147483647 h 3052"/>
              <a:gd name="T72" fmla="*/ 2147483647 w 95"/>
              <a:gd name="T73" fmla="*/ 2147483647 h 3052"/>
              <a:gd name="T74" fmla="*/ 2147483647 w 95"/>
              <a:gd name="T75" fmla="*/ 2147483647 h 3052"/>
              <a:gd name="T76" fmla="*/ 2147483647 w 95"/>
              <a:gd name="T77" fmla="*/ 2147483647 h 3052"/>
              <a:gd name="T78" fmla="*/ 0 w 95"/>
              <a:gd name="T79" fmla="*/ 2147483647 h 3052"/>
              <a:gd name="T80" fmla="*/ 2147483647 w 95"/>
              <a:gd name="T81" fmla="*/ 2147483647 h 3052"/>
              <a:gd name="T82" fmla="*/ 2147483647 w 95"/>
              <a:gd name="T83" fmla="*/ 2147483647 h 3052"/>
              <a:gd name="T84" fmla="*/ 2147483647 w 95"/>
              <a:gd name="T85" fmla="*/ 2147483647 h 3052"/>
              <a:gd name="T86" fmla="*/ 2147483647 w 95"/>
              <a:gd name="T87" fmla="*/ 2147483647 h 3052"/>
              <a:gd name="T88" fmla="*/ 2147483647 w 95"/>
              <a:gd name="T89" fmla="*/ 2147483647 h 3052"/>
              <a:gd name="T90" fmla="*/ 2147483647 w 95"/>
              <a:gd name="T91" fmla="*/ 2147483647 h 3052"/>
              <a:gd name="T92" fmla="*/ 2147483647 w 95"/>
              <a:gd name="T93" fmla="*/ 2147483647 h 3052"/>
              <a:gd name="T94" fmla="*/ 2147483647 w 95"/>
              <a:gd name="T95" fmla="*/ 2147483647 h 3052"/>
              <a:gd name="T96" fmla="*/ 2147483647 w 95"/>
              <a:gd name="T97" fmla="*/ 2147483647 h 3052"/>
              <a:gd name="T98" fmla="*/ 2147483647 w 95"/>
              <a:gd name="T99" fmla="*/ 2147483647 h 3052"/>
              <a:gd name="T100" fmla="*/ 2147483647 w 95"/>
              <a:gd name="T101" fmla="*/ 2147483647 h 3052"/>
              <a:gd name="T102" fmla="*/ 2147483647 w 95"/>
              <a:gd name="T103" fmla="*/ 2147483647 h 3052"/>
              <a:gd name="T104" fmla="*/ 2147483647 w 95"/>
              <a:gd name="T105" fmla="*/ 2147483647 h 3052"/>
              <a:gd name="T106" fmla="*/ 2147483647 w 95"/>
              <a:gd name="T107" fmla="*/ 2147483647 h 30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5" h="3052">
                <a:moveTo>
                  <a:pt x="4" y="3052"/>
                </a:moveTo>
                <a:lnTo>
                  <a:pt x="4" y="3032"/>
                </a:lnTo>
                <a:lnTo>
                  <a:pt x="5" y="3008"/>
                </a:lnTo>
                <a:lnTo>
                  <a:pt x="12" y="2948"/>
                </a:lnTo>
                <a:lnTo>
                  <a:pt x="19" y="2882"/>
                </a:lnTo>
                <a:lnTo>
                  <a:pt x="21" y="2846"/>
                </a:lnTo>
                <a:lnTo>
                  <a:pt x="23" y="2810"/>
                </a:lnTo>
                <a:lnTo>
                  <a:pt x="26" y="2736"/>
                </a:lnTo>
                <a:lnTo>
                  <a:pt x="28" y="2662"/>
                </a:lnTo>
                <a:lnTo>
                  <a:pt x="32" y="2596"/>
                </a:lnTo>
                <a:lnTo>
                  <a:pt x="35" y="2540"/>
                </a:lnTo>
                <a:lnTo>
                  <a:pt x="44" y="2426"/>
                </a:lnTo>
                <a:lnTo>
                  <a:pt x="43" y="2444"/>
                </a:lnTo>
                <a:lnTo>
                  <a:pt x="35" y="2540"/>
                </a:lnTo>
                <a:lnTo>
                  <a:pt x="32" y="2602"/>
                </a:lnTo>
                <a:lnTo>
                  <a:pt x="28" y="2676"/>
                </a:lnTo>
                <a:lnTo>
                  <a:pt x="36" y="2582"/>
                </a:lnTo>
                <a:lnTo>
                  <a:pt x="40" y="2540"/>
                </a:lnTo>
                <a:lnTo>
                  <a:pt x="45" y="2504"/>
                </a:lnTo>
                <a:lnTo>
                  <a:pt x="48" y="2456"/>
                </a:lnTo>
                <a:lnTo>
                  <a:pt x="50" y="2404"/>
                </a:lnTo>
                <a:lnTo>
                  <a:pt x="52" y="2350"/>
                </a:lnTo>
                <a:lnTo>
                  <a:pt x="54" y="2294"/>
                </a:lnTo>
                <a:lnTo>
                  <a:pt x="54" y="2184"/>
                </a:lnTo>
                <a:lnTo>
                  <a:pt x="52" y="2074"/>
                </a:lnTo>
                <a:lnTo>
                  <a:pt x="52" y="1966"/>
                </a:lnTo>
                <a:lnTo>
                  <a:pt x="52" y="1916"/>
                </a:lnTo>
                <a:lnTo>
                  <a:pt x="55" y="1854"/>
                </a:lnTo>
                <a:lnTo>
                  <a:pt x="57" y="1794"/>
                </a:lnTo>
                <a:lnTo>
                  <a:pt x="59" y="1768"/>
                </a:lnTo>
                <a:lnTo>
                  <a:pt x="61" y="1746"/>
                </a:lnTo>
                <a:lnTo>
                  <a:pt x="59" y="1786"/>
                </a:lnTo>
                <a:lnTo>
                  <a:pt x="57" y="1826"/>
                </a:lnTo>
                <a:lnTo>
                  <a:pt x="55" y="1906"/>
                </a:lnTo>
                <a:lnTo>
                  <a:pt x="55" y="1986"/>
                </a:lnTo>
                <a:lnTo>
                  <a:pt x="55" y="2068"/>
                </a:lnTo>
                <a:lnTo>
                  <a:pt x="57" y="2230"/>
                </a:lnTo>
                <a:lnTo>
                  <a:pt x="57" y="2310"/>
                </a:lnTo>
                <a:lnTo>
                  <a:pt x="55" y="2392"/>
                </a:lnTo>
                <a:lnTo>
                  <a:pt x="56" y="2374"/>
                </a:lnTo>
                <a:lnTo>
                  <a:pt x="58" y="2290"/>
                </a:lnTo>
                <a:lnTo>
                  <a:pt x="58" y="2204"/>
                </a:lnTo>
                <a:lnTo>
                  <a:pt x="57" y="2034"/>
                </a:lnTo>
                <a:lnTo>
                  <a:pt x="58" y="1974"/>
                </a:lnTo>
                <a:lnTo>
                  <a:pt x="57" y="2034"/>
                </a:lnTo>
                <a:lnTo>
                  <a:pt x="59" y="2108"/>
                </a:lnTo>
                <a:lnTo>
                  <a:pt x="60" y="2188"/>
                </a:lnTo>
                <a:lnTo>
                  <a:pt x="60" y="2242"/>
                </a:lnTo>
                <a:lnTo>
                  <a:pt x="60" y="2294"/>
                </a:lnTo>
                <a:lnTo>
                  <a:pt x="58" y="2336"/>
                </a:lnTo>
                <a:lnTo>
                  <a:pt x="56" y="2374"/>
                </a:lnTo>
                <a:lnTo>
                  <a:pt x="54" y="2426"/>
                </a:lnTo>
                <a:lnTo>
                  <a:pt x="54" y="2442"/>
                </a:lnTo>
                <a:lnTo>
                  <a:pt x="56" y="2428"/>
                </a:lnTo>
                <a:lnTo>
                  <a:pt x="58" y="2408"/>
                </a:lnTo>
                <a:lnTo>
                  <a:pt x="62" y="2348"/>
                </a:lnTo>
                <a:lnTo>
                  <a:pt x="64" y="2270"/>
                </a:lnTo>
                <a:lnTo>
                  <a:pt x="66" y="2180"/>
                </a:lnTo>
                <a:lnTo>
                  <a:pt x="68" y="2006"/>
                </a:lnTo>
                <a:lnTo>
                  <a:pt x="68" y="1900"/>
                </a:lnTo>
                <a:lnTo>
                  <a:pt x="68" y="1858"/>
                </a:lnTo>
                <a:lnTo>
                  <a:pt x="67" y="1818"/>
                </a:lnTo>
                <a:lnTo>
                  <a:pt x="67" y="1776"/>
                </a:lnTo>
                <a:lnTo>
                  <a:pt x="68" y="1732"/>
                </a:lnTo>
                <a:lnTo>
                  <a:pt x="71" y="1704"/>
                </a:lnTo>
                <a:lnTo>
                  <a:pt x="72" y="1690"/>
                </a:lnTo>
                <a:lnTo>
                  <a:pt x="72" y="1678"/>
                </a:lnTo>
                <a:lnTo>
                  <a:pt x="72" y="1672"/>
                </a:lnTo>
                <a:lnTo>
                  <a:pt x="72" y="1660"/>
                </a:lnTo>
                <a:lnTo>
                  <a:pt x="74" y="1628"/>
                </a:lnTo>
                <a:lnTo>
                  <a:pt x="78" y="1598"/>
                </a:lnTo>
                <a:lnTo>
                  <a:pt x="80" y="1570"/>
                </a:lnTo>
                <a:lnTo>
                  <a:pt x="81" y="1544"/>
                </a:lnTo>
                <a:lnTo>
                  <a:pt x="82" y="1534"/>
                </a:lnTo>
                <a:lnTo>
                  <a:pt x="84" y="1520"/>
                </a:lnTo>
                <a:lnTo>
                  <a:pt x="88" y="1492"/>
                </a:lnTo>
                <a:lnTo>
                  <a:pt x="94" y="1466"/>
                </a:lnTo>
                <a:lnTo>
                  <a:pt x="95" y="1456"/>
                </a:lnTo>
                <a:lnTo>
                  <a:pt x="95" y="1452"/>
                </a:lnTo>
                <a:lnTo>
                  <a:pt x="91" y="1442"/>
                </a:lnTo>
                <a:lnTo>
                  <a:pt x="90" y="1440"/>
                </a:lnTo>
                <a:lnTo>
                  <a:pt x="90" y="1436"/>
                </a:lnTo>
                <a:lnTo>
                  <a:pt x="92" y="1422"/>
                </a:lnTo>
                <a:lnTo>
                  <a:pt x="93" y="1390"/>
                </a:lnTo>
                <a:lnTo>
                  <a:pt x="90" y="1372"/>
                </a:lnTo>
                <a:lnTo>
                  <a:pt x="88" y="1360"/>
                </a:lnTo>
                <a:lnTo>
                  <a:pt x="87" y="1348"/>
                </a:lnTo>
                <a:lnTo>
                  <a:pt x="86" y="1320"/>
                </a:lnTo>
                <a:lnTo>
                  <a:pt x="84" y="1298"/>
                </a:lnTo>
                <a:lnTo>
                  <a:pt x="82" y="1274"/>
                </a:lnTo>
                <a:lnTo>
                  <a:pt x="79" y="1244"/>
                </a:lnTo>
                <a:lnTo>
                  <a:pt x="75" y="1198"/>
                </a:lnTo>
                <a:lnTo>
                  <a:pt x="74" y="1164"/>
                </a:lnTo>
                <a:lnTo>
                  <a:pt x="73" y="1130"/>
                </a:lnTo>
                <a:lnTo>
                  <a:pt x="69" y="1090"/>
                </a:lnTo>
                <a:lnTo>
                  <a:pt x="66" y="1032"/>
                </a:lnTo>
                <a:lnTo>
                  <a:pt x="63" y="980"/>
                </a:lnTo>
                <a:lnTo>
                  <a:pt x="63" y="924"/>
                </a:lnTo>
                <a:lnTo>
                  <a:pt x="63" y="876"/>
                </a:lnTo>
                <a:lnTo>
                  <a:pt x="63" y="830"/>
                </a:lnTo>
                <a:lnTo>
                  <a:pt x="66" y="784"/>
                </a:lnTo>
                <a:lnTo>
                  <a:pt x="63" y="756"/>
                </a:lnTo>
                <a:lnTo>
                  <a:pt x="62" y="726"/>
                </a:lnTo>
                <a:lnTo>
                  <a:pt x="60" y="662"/>
                </a:lnTo>
                <a:lnTo>
                  <a:pt x="58" y="598"/>
                </a:lnTo>
                <a:lnTo>
                  <a:pt x="55" y="536"/>
                </a:lnTo>
                <a:lnTo>
                  <a:pt x="52" y="486"/>
                </a:lnTo>
                <a:lnTo>
                  <a:pt x="51" y="444"/>
                </a:lnTo>
                <a:lnTo>
                  <a:pt x="54" y="360"/>
                </a:lnTo>
                <a:lnTo>
                  <a:pt x="54" y="334"/>
                </a:lnTo>
                <a:lnTo>
                  <a:pt x="54" y="314"/>
                </a:lnTo>
                <a:lnTo>
                  <a:pt x="54" y="304"/>
                </a:lnTo>
                <a:lnTo>
                  <a:pt x="52" y="290"/>
                </a:lnTo>
                <a:lnTo>
                  <a:pt x="51" y="274"/>
                </a:lnTo>
                <a:lnTo>
                  <a:pt x="51" y="258"/>
                </a:lnTo>
                <a:lnTo>
                  <a:pt x="54" y="262"/>
                </a:lnTo>
                <a:lnTo>
                  <a:pt x="55" y="238"/>
                </a:lnTo>
                <a:lnTo>
                  <a:pt x="55" y="232"/>
                </a:lnTo>
                <a:lnTo>
                  <a:pt x="56" y="234"/>
                </a:lnTo>
                <a:lnTo>
                  <a:pt x="58" y="236"/>
                </a:lnTo>
                <a:lnTo>
                  <a:pt x="59" y="238"/>
                </a:lnTo>
                <a:lnTo>
                  <a:pt x="60" y="236"/>
                </a:lnTo>
                <a:lnTo>
                  <a:pt x="61" y="230"/>
                </a:lnTo>
                <a:lnTo>
                  <a:pt x="63" y="190"/>
                </a:lnTo>
                <a:lnTo>
                  <a:pt x="66" y="150"/>
                </a:lnTo>
                <a:lnTo>
                  <a:pt x="66" y="110"/>
                </a:lnTo>
                <a:lnTo>
                  <a:pt x="66" y="72"/>
                </a:lnTo>
                <a:lnTo>
                  <a:pt x="64" y="68"/>
                </a:lnTo>
                <a:lnTo>
                  <a:pt x="62" y="64"/>
                </a:lnTo>
                <a:lnTo>
                  <a:pt x="63" y="40"/>
                </a:lnTo>
                <a:lnTo>
                  <a:pt x="61" y="38"/>
                </a:lnTo>
                <a:lnTo>
                  <a:pt x="60" y="36"/>
                </a:lnTo>
                <a:lnTo>
                  <a:pt x="58" y="34"/>
                </a:lnTo>
                <a:lnTo>
                  <a:pt x="57" y="32"/>
                </a:lnTo>
                <a:lnTo>
                  <a:pt x="55" y="30"/>
                </a:lnTo>
                <a:lnTo>
                  <a:pt x="52" y="26"/>
                </a:lnTo>
                <a:lnTo>
                  <a:pt x="48" y="12"/>
                </a:lnTo>
                <a:lnTo>
                  <a:pt x="44" y="2"/>
                </a:lnTo>
                <a:lnTo>
                  <a:pt x="41" y="0"/>
                </a:lnTo>
                <a:lnTo>
                  <a:pt x="39" y="0"/>
                </a:lnTo>
                <a:lnTo>
                  <a:pt x="37" y="8"/>
                </a:lnTo>
                <a:lnTo>
                  <a:pt x="34" y="28"/>
                </a:lnTo>
                <a:lnTo>
                  <a:pt x="31" y="50"/>
                </a:lnTo>
                <a:lnTo>
                  <a:pt x="26" y="68"/>
                </a:lnTo>
                <a:lnTo>
                  <a:pt x="26" y="70"/>
                </a:lnTo>
                <a:lnTo>
                  <a:pt x="25" y="70"/>
                </a:lnTo>
                <a:lnTo>
                  <a:pt x="24" y="66"/>
                </a:lnTo>
                <a:lnTo>
                  <a:pt x="22" y="56"/>
                </a:lnTo>
                <a:lnTo>
                  <a:pt x="20" y="72"/>
                </a:lnTo>
                <a:lnTo>
                  <a:pt x="19" y="80"/>
                </a:lnTo>
                <a:lnTo>
                  <a:pt x="17" y="80"/>
                </a:lnTo>
                <a:lnTo>
                  <a:pt x="16" y="80"/>
                </a:lnTo>
                <a:lnTo>
                  <a:pt x="15" y="72"/>
                </a:lnTo>
                <a:lnTo>
                  <a:pt x="14" y="86"/>
                </a:lnTo>
                <a:lnTo>
                  <a:pt x="11" y="78"/>
                </a:lnTo>
                <a:lnTo>
                  <a:pt x="5" y="134"/>
                </a:lnTo>
                <a:lnTo>
                  <a:pt x="1" y="190"/>
                </a:lnTo>
                <a:lnTo>
                  <a:pt x="0" y="220"/>
                </a:lnTo>
                <a:lnTo>
                  <a:pt x="0" y="248"/>
                </a:lnTo>
                <a:lnTo>
                  <a:pt x="0" y="274"/>
                </a:lnTo>
                <a:lnTo>
                  <a:pt x="1" y="302"/>
                </a:lnTo>
                <a:lnTo>
                  <a:pt x="3" y="328"/>
                </a:lnTo>
                <a:lnTo>
                  <a:pt x="7" y="358"/>
                </a:lnTo>
                <a:lnTo>
                  <a:pt x="7" y="374"/>
                </a:lnTo>
                <a:lnTo>
                  <a:pt x="7" y="390"/>
                </a:lnTo>
                <a:lnTo>
                  <a:pt x="9" y="396"/>
                </a:lnTo>
                <a:lnTo>
                  <a:pt x="11" y="400"/>
                </a:lnTo>
                <a:lnTo>
                  <a:pt x="14" y="404"/>
                </a:lnTo>
                <a:lnTo>
                  <a:pt x="15" y="450"/>
                </a:lnTo>
                <a:lnTo>
                  <a:pt x="16" y="502"/>
                </a:lnTo>
                <a:lnTo>
                  <a:pt x="17" y="526"/>
                </a:lnTo>
                <a:lnTo>
                  <a:pt x="20" y="544"/>
                </a:lnTo>
                <a:lnTo>
                  <a:pt x="22" y="556"/>
                </a:lnTo>
                <a:lnTo>
                  <a:pt x="23" y="558"/>
                </a:lnTo>
                <a:lnTo>
                  <a:pt x="25" y="558"/>
                </a:lnTo>
                <a:lnTo>
                  <a:pt x="26" y="584"/>
                </a:lnTo>
                <a:lnTo>
                  <a:pt x="28" y="602"/>
                </a:lnTo>
                <a:lnTo>
                  <a:pt x="32" y="622"/>
                </a:lnTo>
                <a:lnTo>
                  <a:pt x="34" y="648"/>
                </a:lnTo>
                <a:lnTo>
                  <a:pt x="38" y="740"/>
                </a:lnTo>
                <a:lnTo>
                  <a:pt x="40" y="790"/>
                </a:lnTo>
                <a:lnTo>
                  <a:pt x="41" y="840"/>
                </a:lnTo>
                <a:lnTo>
                  <a:pt x="43" y="896"/>
                </a:lnTo>
                <a:lnTo>
                  <a:pt x="41" y="952"/>
                </a:lnTo>
                <a:lnTo>
                  <a:pt x="41" y="992"/>
                </a:lnTo>
                <a:lnTo>
                  <a:pt x="43" y="1094"/>
                </a:lnTo>
                <a:lnTo>
                  <a:pt x="46" y="1190"/>
                </a:lnTo>
                <a:lnTo>
                  <a:pt x="50" y="1282"/>
                </a:lnTo>
                <a:lnTo>
                  <a:pt x="55" y="1370"/>
                </a:lnTo>
                <a:lnTo>
                  <a:pt x="57" y="1414"/>
                </a:lnTo>
                <a:lnTo>
                  <a:pt x="56" y="1456"/>
                </a:lnTo>
                <a:lnTo>
                  <a:pt x="55" y="1500"/>
                </a:lnTo>
                <a:lnTo>
                  <a:pt x="52" y="1544"/>
                </a:lnTo>
                <a:lnTo>
                  <a:pt x="46" y="1636"/>
                </a:lnTo>
                <a:lnTo>
                  <a:pt x="40" y="1736"/>
                </a:lnTo>
                <a:lnTo>
                  <a:pt x="38" y="1786"/>
                </a:lnTo>
                <a:lnTo>
                  <a:pt x="38" y="1838"/>
                </a:lnTo>
                <a:lnTo>
                  <a:pt x="37" y="1942"/>
                </a:lnTo>
                <a:lnTo>
                  <a:pt x="39" y="2046"/>
                </a:lnTo>
                <a:lnTo>
                  <a:pt x="40" y="2148"/>
                </a:lnTo>
                <a:lnTo>
                  <a:pt x="41" y="2248"/>
                </a:lnTo>
                <a:lnTo>
                  <a:pt x="40" y="2344"/>
                </a:lnTo>
                <a:lnTo>
                  <a:pt x="39" y="2392"/>
                </a:lnTo>
                <a:lnTo>
                  <a:pt x="37" y="2438"/>
                </a:lnTo>
                <a:lnTo>
                  <a:pt x="35" y="2482"/>
                </a:lnTo>
                <a:lnTo>
                  <a:pt x="31" y="2526"/>
                </a:lnTo>
                <a:lnTo>
                  <a:pt x="25" y="2612"/>
                </a:lnTo>
                <a:lnTo>
                  <a:pt x="22" y="2692"/>
                </a:lnTo>
                <a:lnTo>
                  <a:pt x="20" y="2766"/>
                </a:lnTo>
                <a:lnTo>
                  <a:pt x="15" y="2830"/>
                </a:lnTo>
                <a:lnTo>
                  <a:pt x="11" y="2886"/>
                </a:lnTo>
                <a:lnTo>
                  <a:pt x="5" y="2936"/>
                </a:lnTo>
                <a:lnTo>
                  <a:pt x="2" y="2976"/>
                </a:lnTo>
                <a:lnTo>
                  <a:pt x="1" y="2994"/>
                </a:lnTo>
                <a:lnTo>
                  <a:pt x="0" y="3010"/>
                </a:lnTo>
                <a:lnTo>
                  <a:pt x="2" y="3032"/>
                </a:lnTo>
                <a:lnTo>
                  <a:pt x="4" y="30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36" name="Rectangle 1092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 altLang="ja-JP"/>
              <a:t>Click to edit Master title style</a:t>
            </a:r>
          </a:p>
        </p:txBody>
      </p:sp>
      <p:sp>
        <p:nvSpPr>
          <p:cNvPr id="109637" name="Rectangle 109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101600" algn="ctr">
              <a:buFont typeface="Wingdings" pitchFamily="-105" charset="2"/>
              <a:buNone/>
              <a:defRPr/>
            </a:lvl1pPr>
          </a:lstStyle>
          <a:p>
            <a:r>
              <a:rPr lang="en-US" altLang="ja-JP"/>
              <a:t>Click to edit Master subtitle style</a:t>
            </a:r>
          </a:p>
        </p:txBody>
      </p:sp>
      <p:sp>
        <p:nvSpPr>
          <p:cNvPr id="69" name="Rectangle 109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" name="Rectangle 1091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7400" y="6248400"/>
            <a:ext cx="5257800" cy="4572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1" name="Rectangle 109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F17E249-7753-9A42-9E6A-E97B97E7AA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685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146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739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583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57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762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538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7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051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76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59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3008-6B6A-0546-9C74-117C436A28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003108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94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2997E859-6D2B-4842-8540-5FB09A3FC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12110"/>
      </p:ext>
    </p:extLst>
  </p:cSld>
  <p:clrMapOvr>
    <a:masterClrMapping/>
  </p:clrMapOvr>
  <p:transition spd="med">
    <p:randomBar dir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365AC834-915D-E247-9DFE-221EF70DD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82157"/>
      </p:ext>
    </p:extLst>
  </p:cSld>
  <p:clrMapOvr>
    <a:masterClrMapping/>
  </p:clrMapOvr>
  <p:transition spd="med">
    <p:randomBar dir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D14EFDF0-62EF-474A-B67C-77C14F59B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83475"/>
      </p:ext>
    </p:extLst>
  </p:cSld>
  <p:clrMapOvr>
    <a:masterClrMapping/>
  </p:clrMapOvr>
  <p:transition spd="med">
    <p:randomBar dir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BE286F4-4F20-4546-AB3D-6C7984239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04062"/>
      </p:ext>
    </p:extLst>
  </p:cSld>
  <p:clrMapOvr>
    <a:masterClrMapping/>
  </p:clrMapOvr>
  <p:transition spd="med">
    <p:randomBar dir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8F9FC373-B2E2-3D40-9F71-09E610084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04975"/>
      </p:ext>
    </p:extLst>
  </p:cSld>
  <p:clrMapOvr>
    <a:masterClrMapping/>
  </p:clrMapOvr>
  <p:transition spd="med">
    <p:randomBar dir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06BBE4CD-9575-9A40-95E7-FDC85A8A6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24920"/>
      </p:ext>
    </p:extLst>
  </p:cSld>
  <p:clrMapOvr>
    <a:masterClrMapping/>
  </p:clrMapOvr>
  <p:transition spd="med">
    <p:randomBar dir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0EFA73A-0C54-3B41-BE92-C6866499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72769"/>
      </p:ext>
    </p:extLst>
  </p:cSld>
  <p:clrMapOvr>
    <a:masterClrMapping/>
  </p:clrMapOvr>
  <p:transition spd="med">
    <p:randomBar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7A65F41-E8FE-6441-AE81-6FC7CECDA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8921"/>
      </p:ext>
    </p:extLst>
  </p:cSld>
  <p:clrMapOvr>
    <a:masterClrMapping/>
  </p:clrMapOvr>
  <p:transition spd="med">
    <p:randomBar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5AF95528-4EFC-EC41-BBBF-574B868B0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21174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9E405-8F27-EF40-B5FC-B4D103455F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75374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403F9A86-C789-8C4B-ADF9-1948F1A92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25142"/>
      </p:ext>
    </p:extLst>
  </p:cSld>
  <p:clrMapOvr>
    <a:masterClrMapping/>
  </p:clrMapOvr>
  <p:transition spd="med">
    <p:randomBar dir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 kumimoji="1" b="1"/>
            </a:lvl1pPr>
          </a:lstStyle>
          <a:p>
            <a:pPr>
              <a:defRPr/>
            </a:pPr>
            <a:fld id="{66718BB9-7B56-4842-BA87-948D9B943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80503"/>
      </p:ext>
    </p:extLst>
  </p:cSld>
  <p:clrMapOvr>
    <a:masterClrMapping/>
  </p:clrMapOvr>
  <p:transition spd="med">
    <p:randomBar dir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022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741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255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0618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555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500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348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8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B3F0-8D74-8448-8EAD-1325854D05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15638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319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187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079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15F27B7-F7D8-554F-8CEF-D31F0005C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82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62A4D37-6D7E-D44E-9103-D611F0ED5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112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F8A4805-485B-E249-B2B3-E2024527E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311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DCB11EF-7A50-C44D-AD6D-D5774FE7A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69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F6545-186C-A442-A08E-6136B7460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8555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13880B-FDAF-DD4F-9C19-D936A5A61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04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D1A7FFB-A845-B44D-A286-360B09EEF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4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386B9-127C-B046-B3B8-F5DFB0370A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935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CA79EAF-C55B-7842-8E51-7158B23DD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908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8AE0AD5-47E4-BD49-8AF8-E39AF75FA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38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C8EAD8-3FFE-ED4A-8ADF-12E495E90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621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3BF56D8-C456-C940-BC3C-363AA706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172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78"/>
            <a:ext cx="91440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57192"/>
            <a:ext cx="9144000" cy="1700808"/>
          </a:xfr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32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Dr. Rick Griffith</a:t>
            </a:r>
          </a:p>
          <a:p>
            <a:r>
              <a:rPr lang="en-US" dirty="0"/>
              <a:t>Singapore Bible College</a:t>
            </a:r>
          </a:p>
          <a:p>
            <a:r>
              <a:rPr lang="en-US" dirty="0" err="1"/>
              <a:t>Biblestudydownloads.com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436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F0E62B9-4F3A-2144-B353-DDC02D27F08E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085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D3F50D6-A74F-EA4E-8BAA-614C687E3159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983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FE0E9A73-D6F3-FB4B-B676-AB2D6ACB3033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3368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1B05C86-5CA8-C640-83F6-0464EF6033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3239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BC2C85-5B23-2743-8351-2458AC3B1C6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41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3301-BA6E-5E4A-8458-831BEA1A04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99869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668B637-F1B0-CD4B-945A-E1B24BE0055F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848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9DDB0FBA-1AA2-7A41-A7E8-827850B26E1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144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0474792B-817A-344D-BDC3-98766AAD8EB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404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D80BDE67-5EFE-FF4D-AC25-976BBC3D78D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3860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A4114420-13EE-2946-AB89-0A59875297C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784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83E7972-2268-184B-8DEF-0E1AA723E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91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86B7F73-E8D0-9B49-B323-85D1F5045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219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7F84453-A41C-1A40-A02B-6997E0E77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834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8FEBE5E-1AF4-9448-A0D0-1DAADDBD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6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0719DA0-7291-2643-9D9D-DEABA4C2C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0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46BDB-A649-D644-8D84-228095C9B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FB06C-19DF-B442-AB80-0AC8CC0C481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16452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86E74D-9C59-6841-8316-0C9C1C824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047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5ADC0F5-76FA-9147-B341-F7B5529F1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993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AC01C11-AF11-DA45-83E8-6D6EDE361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3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A5380F9-1CFF-8347-9990-CE4E1ADD7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220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D44E6C9-6A6C-DB4B-AC2E-008900415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63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A396AF2-6D44-D441-BBD3-248CCE9EE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6665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F3A46-0821-0F47-BC2C-6694E41C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1899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7E552-0C97-2C48-BCA9-205C2AF46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5325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375-28E5-FD47-AB88-FC7AA5168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4470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56484-D6D8-AD4C-9C0E-C338B041B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0822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7CD-0613-6B4F-854F-021D123C45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5243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BA08-4325-2A49-8F17-CB36CFEC8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28200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E3018-3F42-414E-9577-851D4BC46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0192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4D93-8A0D-824E-9490-B24562CD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31871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AC23-37FE-EA4B-B83D-8985F7056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521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51B5-1B83-DC4F-A4F2-A766472CC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2494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5CC64-E897-7842-AD9F-BC6A527E0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3624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45B4-9DA5-C747-9576-7158D3EDE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1287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F4BFE9E-E6DE-2441-8540-9F5900BF0C2C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3A6237DE-440E-FE41-BBAD-8CE35D61D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9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2B41199-185B-4B4B-BCA0-11046F5944DB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B1CD4FA-6E89-0944-8EE2-26726081A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3057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C5415864-B350-F944-A33F-1FB396C12B22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2E7D49A2-59D1-1A46-81AA-314D5C050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0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7DC8-A028-AA43-90BE-3D7068D692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9985401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A3B8476-5F8B-CA4E-AD68-B11DA62738D7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1710195-EDB5-4248-A168-BA7A8AA45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7494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26BD5B6-7EDE-174D-9F33-7498F3F9CDEB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EDC9B17-C510-8E42-9DE4-0A81BA6E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440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01219230-C8B6-F447-B6C7-B3EEC81A092E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04529F2-7C75-9F48-B429-30920792C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759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42589EBB-8456-5845-B562-0E191F3F01DE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D926CF33-5A4A-5D42-AE58-E4636F8D3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74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5DDFF6-2B46-5C41-89A7-3BAC9D813C42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8C59CE1-C709-5D44-A85E-6A12C12D4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087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E9296C98-8B9E-A24F-9094-9CC6A9C385DE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FFB39CE7-8323-D649-B94E-DBB1FAF2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7442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0F9B04A-E865-9746-A011-B603F98DB7D7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8377667E-739E-F741-8EB0-1B41C9DB6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952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AF77C801-3430-384E-A7A3-131371E8884A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7200">
              <a:defRPr>
                <a:solidFill>
                  <a:prstClr val="black">
                    <a:tint val="75000"/>
                  </a:prstClr>
                </a:solidFill>
                <a:latin typeface="Calibri"/>
                <a:cs typeface="ＭＳ Ｐゴシック" charset="0"/>
              </a:defRPr>
            </a:lvl1pPr>
          </a:lstStyle>
          <a:p>
            <a:pPr>
              <a:defRPr/>
            </a:pPr>
            <a:fld id="{7E3F521D-DB26-5841-A98A-646D54909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361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ACF2D25-F312-9A4B-9D64-2CD176772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576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B8C72DF9-9684-F343-A8D2-91A8B1825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40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61C25-16D0-4F47-B9A7-5B95E90D36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5939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64CD02CE-7B78-BB40-ADE7-A4ECDABD1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338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E63096-8914-5D4D-AAF0-BE08B2530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29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0A186F6-FC3E-8A4E-950A-54062380A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3E871B9C-6CAD-8C4B-AC69-45E3E9042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534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5E156FB-3FE9-734E-84BF-53BCC6EE0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19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678CD4B-09C6-534B-9127-CA52B9200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9918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22CB8C1C-1AEF-B043-ABF7-0A710F358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94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45AC532-9281-BC47-B728-F889DE9D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63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E955443E-EF85-3A4A-A5C7-00628BDF9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4328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4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685800"/>
            <a:ext cx="200025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685800"/>
            <a:ext cx="5848350" cy="5105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610B-7321-6349-8E19-ACA7C6EAC0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349385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5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9375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5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9545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3941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05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98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6391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10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65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D14819-3C06-4E4E-91CA-681FC5E41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108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9218EC4-0D93-4C48-9285-29016603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640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CA56BD0-F032-5443-82C9-023E2E71F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549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D9031A93-7400-1441-BA19-0C73E5E5A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1603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ABB84D7-F75F-3A4B-9FCD-BA1F45DF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9215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399D1BF-2E70-CC47-A4BE-EAC67858B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85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D8C8140-A513-C944-A977-81F629041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3605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54CD57C-A9CF-1F48-B67D-A42872574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622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09958B7-F678-9843-907F-6414F74F7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2571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60B9033-E0B2-294F-9808-757FABE72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386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F55EFFE-3236-AE48-B74B-D48E0788F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33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E415B06-821B-A347-9832-4CDC9C171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20349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F243245-6523-E04F-B7AC-B5B6B2EAF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1754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64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895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215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70772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3794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7164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6258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983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7236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29E9-C3A6-E546-B071-38E1D898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5566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71220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1036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16E55-B73C-2F4B-875F-6B5909A31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8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7D465-0303-9840-B6C7-1A2ECFC73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20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CA3B-3A26-2F4C-B290-F04BD43C0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7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BD93-864C-6845-82F7-EDE68AADD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47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3664-F3FA-7E49-8CB1-2F89105F1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0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54822-3522-3541-9604-E5E12E0E5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6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0BA9C-9420-E445-AD9C-7AAE02381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24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441A8-5110-6D49-9D10-73EF18DC9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2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B9AAF-ACEF-E34E-A305-86C30A643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8D279-61B8-884D-8C0C-F8B126FB9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09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08FD8-6E69-ED43-A657-48E8F2D7E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1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D88F-2B62-CE4E-98EA-3553685C2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0B206-CE15-B141-BCA0-41893693C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1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21936-365F-9748-A8A7-10E850AC5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1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19B31-55AF-F347-B73E-29DA60072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893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9AEB2-7488-6A47-A910-B4473B671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3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B1E0-7926-5E40-BA92-0E9D12E8E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7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D0D21-4C73-7646-879C-6FC23EBA6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04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223D2-A15E-E349-9DCC-3D71B663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8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C4B3E-FFEB-9E49-BC03-EDFB528EA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79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BD57-BAD3-F549-BDB2-F2FEC08CF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91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82990-8E52-7945-8599-D547549A4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95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F426B-2EC0-384F-AFE7-E6182B15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0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1F8E71-D54E-004D-A947-9FD15E34F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8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5668E-AA19-FD45-8CE8-D88D9B30D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A2749-699B-184A-99A3-6A5A14E0A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57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920D7-C18D-0744-93A9-9BEAB4F89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9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85E2-2DD6-D549-9DA0-EBCF4DE93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01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804CC-AC0A-B94A-983C-7F844AC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E0EF0-E897-EA49-AA66-DD1C66A5C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442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57E4-98E2-714D-AA86-A967705BF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D01D-C52D-5441-876A-81000220F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89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4FAD8-5944-6A46-AD69-CA909E6F6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5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E4866-DEA6-BE46-8622-F7EB12637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86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A25C-C1EA-614B-AEE6-511607173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9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FFA0C-3D5F-9947-892E-53746D21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15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8413-A6AB-A74E-9433-B5F4ED227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08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F137-A5F2-4845-9024-80E845A64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438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6D02D-1967-3E4B-AD08-6F73EDE93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29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56D7-F332-9E45-B69D-311FB6181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936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6EF4-B5CC-4C4A-9E4C-D6F04E5E0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30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A334B-3226-AE40-B942-240512E3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1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364A5-9804-7F44-B270-5BA06F513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7CB1A-4B73-B045-ACCB-BB2FA237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8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DC93-4B99-9642-BCF8-F09494EDC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83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F1402-290D-194D-B306-B03BEE9F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1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E22F7-D40D-1049-9224-935119595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406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4E54D-23BD-254C-BDFC-69D801630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64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11F3E-1BF4-6241-8BCA-5AFE8BED78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28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1CB5F-52D0-E34D-93B7-DEB114CF3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9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AB7D-46C5-6941-B742-0E33A482A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8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BF36-9446-4B4B-BE01-A4751F966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32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925F4-7B21-9649-989E-649E05127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16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7660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6654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467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02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8D630-D512-2B48-8EB4-AFD5CA614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8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562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820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1440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423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44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454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101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29D91-2022-504A-AEC4-F7C21A27F4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56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C39F-D337-CA43-8875-AD9F177CAB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119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4FF77-BFA8-8040-93EF-BBC93C8A3B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1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57E5-3F65-CC48-B129-ED39B8699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1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812A4-2031-EB4E-9AB0-A65ED7BAE1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127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0A9B9-505A-AC45-B85F-ED33EEB463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9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3A2A1-35FE-ED4A-889D-5EF811D71E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02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D5110-0400-5E40-865F-CBAA5C6B99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47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D64F5-6C71-CF4E-9DFA-4FBB078609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5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B9F7D-31E3-D144-AEB0-D58976D71E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725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3DA91-5BDE-7D4E-9A67-04F0A3A1FD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30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9CF16-89A3-B940-937E-1F36F6D7E2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630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2F703-F375-0F4B-B364-63535C6EB1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93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DC33E-DEA9-0B41-9063-40DA067285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4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image" Target="../media/image3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image" Target="../media/image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BA011D19-F3B2-B643-98B2-4521022C0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01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7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032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9E6BD74C-E78D-EB45-8314-A25147C263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9565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  <p:sldLayoutId id="2147484358" r:id="rId12"/>
    <p:sldLayoutId id="21474843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4FB8A746-AC4E-B04B-B719-B00109B78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8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  <p:sldLayoutId id="21474843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524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35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35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3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12" indent="-28573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2942" indent="-2285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A44C4530-8D25-7249-9946-C5C7DA626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C66E19-9CD0-224A-9094-37324153C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14 w 1722"/>
                <a:gd name="T1" fmla="*/ 33 h 66"/>
                <a:gd name="T2" fmla="*/ 1614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14 w 1722"/>
                <a:gd name="T9" fmla="*/ 33 h 66"/>
                <a:gd name="T10" fmla="*/ 1614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21 w 975"/>
                <a:gd name="T1" fmla="*/ 48 h 101"/>
                <a:gd name="T2" fmla="*/ 921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21 w 975"/>
                <a:gd name="T9" fmla="*/ 48 h 101"/>
                <a:gd name="T10" fmla="*/ 921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620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3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33 w 2141"/>
                <a:gd name="T7" fmla="*/ 0 h 198"/>
                <a:gd name="T8" fmla="*/ 203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0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45 w 2517"/>
                <a:gd name="T1" fmla="*/ 276 h 276"/>
                <a:gd name="T2" fmla="*/ 2355 w 2517"/>
                <a:gd name="T3" fmla="*/ 204 h 276"/>
                <a:gd name="T4" fmla="*/ 2098 w 2517"/>
                <a:gd name="T5" fmla="*/ 0 h 276"/>
                <a:gd name="T6" fmla="*/ 0 w 2517"/>
                <a:gd name="T7" fmla="*/ 276 h 276"/>
                <a:gd name="T8" fmla="*/ 2045 w 2517"/>
                <a:gd name="T9" fmla="*/ 276 h 276"/>
                <a:gd name="T10" fmla="*/ 204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5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5 w 729"/>
                <a:gd name="T7" fmla="*/ 240 h 240"/>
                <a:gd name="T8" fmla="*/ 675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5 w 729"/>
                <a:gd name="T1" fmla="*/ 318 h 318"/>
                <a:gd name="T2" fmla="*/ 675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5 w 729"/>
                <a:gd name="T9" fmla="*/ 318 h 318"/>
                <a:gd name="T10" fmla="*/ 675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1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8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3622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3623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0147BE-B8C6-D344-A893-741E9858A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200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775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79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58 w 1722"/>
                <a:gd name="T1" fmla="*/ 34 h 66"/>
                <a:gd name="T2" fmla="*/ 165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58 w 1722"/>
                <a:gd name="T9" fmla="*/ 34 h 66"/>
                <a:gd name="T10" fmla="*/ 1658 w 1722"/>
                <a:gd name="T11" fmla="*/ 3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1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43 w 975"/>
                <a:gd name="T1" fmla="*/ 48 h 101"/>
                <a:gd name="T2" fmla="*/ 94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43 w 975"/>
                <a:gd name="T9" fmla="*/ 48 h 101"/>
                <a:gd name="T10" fmla="*/ 94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182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7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77 w 2141"/>
                <a:gd name="T7" fmla="*/ 0 h 198"/>
                <a:gd name="T8" fmla="*/ 207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4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89 w 2517"/>
                <a:gd name="T1" fmla="*/ 276 h 276"/>
                <a:gd name="T2" fmla="*/ 2421 w 2517"/>
                <a:gd name="T3" fmla="*/ 204 h 276"/>
                <a:gd name="T4" fmla="*/ 2164 w 2517"/>
                <a:gd name="T5" fmla="*/ 0 h 276"/>
                <a:gd name="T6" fmla="*/ 0 w 2517"/>
                <a:gd name="T7" fmla="*/ 276 h 276"/>
                <a:gd name="T8" fmla="*/ 2089 w 2517"/>
                <a:gd name="T9" fmla="*/ 276 h 276"/>
                <a:gd name="T10" fmla="*/ 208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6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9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97 w 729"/>
                <a:gd name="T7" fmla="*/ 240 h 240"/>
                <a:gd name="T8" fmla="*/ 69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88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97 w 729"/>
                <a:gd name="T1" fmla="*/ 318 h 318"/>
                <a:gd name="T2" fmla="*/ 69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97 w 729"/>
                <a:gd name="T9" fmla="*/ 318 h 318"/>
                <a:gd name="T10" fmla="*/ 69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2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4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198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1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8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63203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63212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F441EA5-53B7-CF40-9490-162FDAB89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484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49" r:id="rId1"/>
    <p:sldLayoutId id="2147484450" r:id="rId2"/>
    <p:sldLayoutId id="2147484451" r:id="rId3"/>
    <p:sldLayoutId id="2147484452" r:id="rId4"/>
    <p:sldLayoutId id="2147484453" r:id="rId5"/>
    <p:sldLayoutId id="2147484454" r:id="rId6"/>
    <p:sldLayoutId id="2147484455" r:id="rId7"/>
    <p:sldLayoutId id="2147484456" r:id="rId8"/>
    <p:sldLayoutId id="2147484457" r:id="rId9"/>
    <p:sldLayoutId id="2147484458" r:id="rId10"/>
    <p:sldLayoutId id="21474844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0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545878A-AC4C-CD42-97F5-6ABF71E5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9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15369" name="Rectangle 3"/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0" name="Rectangle 4"/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1" name="Rectangle 5"/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2" name="Rectangle 6"/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3" name="Rectangle 7"/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4" name="Rectangle 8"/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5" name="Rectangle 9"/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6" name="Rectangle 10"/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7" name="Rectangle 11"/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8" name="Rectangle 12"/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79" name="Rectangle 13"/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0" name="Rectangle 14"/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1" name="Rectangle 15"/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2" name="Rectangle 16"/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3" name="Rectangle 17"/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4" name="Rectangle 18"/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5" name="Rectangle 19"/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6" name="Rectangle 20"/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7" name="Rectangle 21"/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8" name="Rectangle 22"/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89" name="Rectangle 23"/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0" name="Rectangle 24"/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1" name="Rectangle 25"/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2" name="Rectangle 26"/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3" name="Rectangle 27"/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4" name="Rectangle 28"/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5" name="Rectangle 29"/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6" name="Rectangle 30"/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7" name="Rectangle 31"/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8" name="Rectangle 32"/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399" name="Rectangle 33"/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0" name="Rectangle 34"/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1" name="Rectangle 35"/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2" name="Rectangle 36"/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3" name="Rectangle 37"/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4" name="Rectangle 38"/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5" name="Rectangle 39"/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6" name="Rectangle 40"/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7" name="Rectangle 41"/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09" name="Rectangle 43"/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0" name="Rectangle 44"/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1" name="Rectangle 45"/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2" name="Rectangle 46"/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3" name="Rectangle 47"/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4" name="Rectangle 48"/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5" name="Rectangle 49"/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6" name="Rectangle 50"/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7" name="Rectangle 51"/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8" name="Rectangle 52"/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19" name="Rectangle 53"/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0" name="Rectangle 54"/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1" name="Rectangle 55"/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2" name="Rectangle 56"/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3" name="Rectangle 57"/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4" name="Rectangle 58"/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5" name="Rectangle 59"/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6" name="Rectangle 60"/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7" name="Rectangle 61"/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8" name="Rectangle 62"/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29" name="Rectangle 63"/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0" name="Rectangle 64"/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  <p:sp>
          <p:nvSpPr>
            <p:cNvPr id="15431" name="Rectangle 65"/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Osaka" charset="0"/>
                <a:cs typeface="Osaka" charset="0"/>
              </a:endParaRPr>
            </a:p>
          </p:txBody>
        </p:sp>
      </p:grpSp>
      <p:sp>
        <p:nvSpPr>
          <p:cNvPr id="15363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5364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861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861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400">
                <a:latin typeface="Helvetica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227EF091-9F86-0A45-AB20-7D191071F1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5368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30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05" charset="0"/>
          <a:ea typeface="Osaka" pitchFamily="-105" charset="-128"/>
          <a:cs typeface="Osaka" pitchFamily="-105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charset="0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charset="0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05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0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35090FA-97C6-0F42-88D2-CF26FBEE8361}" type="datetimeFigureOut">
              <a:rPr lang="en-US"/>
              <a:pPr>
                <a:defRPr/>
              </a:pPr>
              <a:t>8/31/22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3095FBB-E422-2242-90A7-1CA55E2A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7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1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6 w 1722"/>
                <a:gd name="T1" fmla="*/ 33 h 66"/>
                <a:gd name="T2" fmla="*/ 1606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6 w 1722"/>
                <a:gd name="T9" fmla="*/ 33 h 66"/>
                <a:gd name="T10" fmla="*/ 1606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3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7 w 975"/>
                <a:gd name="T1" fmla="*/ 48 h 101"/>
                <a:gd name="T2" fmla="*/ 917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7 w 975"/>
                <a:gd name="T9" fmla="*/ 48 h 101"/>
                <a:gd name="T10" fmla="*/ 917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58734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5 w 2141"/>
                <a:gd name="T7" fmla="*/ 0 h 198"/>
                <a:gd name="T8" fmla="*/ 202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6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7 w 2517"/>
                <a:gd name="T1" fmla="*/ 276 h 276"/>
                <a:gd name="T2" fmla="*/ 2343 w 2517"/>
                <a:gd name="T3" fmla="*/ 204 h 276"/>
                <a:gd name="T4" fmla="*/ 2089 w 2517"/>
                <a:gd name="T5" fmla="*/ 0 h 276"/>
                <a:gd name="T6" fmla="*/ 0 w 2517"/>
                <a:gd name="T7" fmla="*/ 276 h 276"/>
                <a:gd name="T8" fmla="*/ 2037 w 2517"/>
                <a:gd name="T9" fmla="*/ 276 h 276"/>
                <a:gd name="T10" fmla="*/ 2037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38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71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71 w 729"/>
                <a:gd name="T7" fmla="*/ 240 h 240"/>
                <a:gd name="T8" fmla="*/ 671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0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71 w 729"/>
                <a:gd name="T1" fmla="*/ 318 h 318"/>
                <a:gd name="T2" fmla="*/ 671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71 w 729"/>
                <a:gd name="T9" fmla="*/ 318 h 318"/>
                <a:gd name="T10" fmla="*/ 671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4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46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0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3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4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8755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158764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AF4B70A-6D39-314B-A1F0-D5884D662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411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85" r:id="rId1"/>
    <p:sldLayoutId id="2147484486" r:id="rId2"/>
    <p:sldLayoutId id="2147484487" r:id="rId3"/>
    <p:sldLayoutId id="2147484488" r:id="rId4"/>
    <p:sldLayoutId id="2147484489" r:id="rId5"/>
    <p:sldLayoutId id="2147484490" r:id="rId6"/>
    <p:sldLayoutId id="2147484491" r:id="rId7"/>
    <p:sldLayoutId id="2147484492" r:id="rId8"/>
    <p:sldLayoutId id="2147484493" r:id="rId9"/>
    <p:sldLayoutId id="2147484494" r:id="rId10"/>
    <p:sldLayoutId id="21474844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7445FE6-8F5F-B445-9B38-75D61F82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65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  <p:sldLayoutId id="2147484501" r:id="rId5"/>
    <p:sldLayoutId id="2147484502" r:id="rId6"/>
    <p:sldLayoutId id="2147484503" r:id="rId7"/>
    <p:sldLayoutId id="2147484504" r:id="rId8"/>
    <p:sldLayoutId id="2147484505" r:id="rId9"/>
    <p:sldLayoutId id="2147484506" r:id="rId10"/>
    <p:sldLayoutId id="21474845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3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96 w 1722"/>
                <a:gd name="T1" fmla="*/ 53 h 66"/>
                <a:gd name="T2" fmla="*/ 1696 w 1722"/>
                <a:gd name="T3" fmla="*/ 47 h 66"/>
                <a:gd name="T4" fmla="*/ 0 w 1722"/>
                <a:gd name="T5" fmla="*/ 0 h 66"/>
                <a:gd name="T6" fmla="*/ 0 w 1722"/>
                <a:gd name="T7" fmla="*/ 35 h 66"/>
                <a:gd name="T8" fmla="*/ 1696 w 1722"/>
                <a:gd name="T9" fmla="*/ 53 h 66"/>
                <a:gd name="T10" fmla="*/ 1696 w 1722"/>
                <a:gd name="T11" fmla="*/ 5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5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2 w 975"/>
                <a:gd name="T1" fmla="*/ 48 h 101"/>
                <a:gd name="T2" fmla="*/ 962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2 w 975"/>
                <a:gd name="T9" fmla="*/ 48 h 101"/>
                <a:gd name="T10" fmla="*/ 962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6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5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5 w 2141"/>
                <a:gd name="T7" fmla="*/ 0 h 198"/>
                <a:gd name="T8" fmla="*/ 2115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68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3 w 2517"/>
                <a:gd name="T1" fmla="*/ 276 h 276"/>
                <a:gd name="T2" fmla="*/ 2478 w 2517"/>
                <a:gd name="T3" fmla="*/ 204 h 276"/>
                <a:gd name="T4" fmla="*/ 2221 w 2517"/>
                <a:gd name="T5" fmla="*/ 0 h 276"/>
                <a:gd name="T6" fmla="*/ 0 w 2517"/>
                <a:gd name="T7" fmla="*/ 276 h 276"/>
                <a:gd name="T8" fmla="*/ 2143 w 2517"/>
                <a:gd name="T9" fmla="*/ 276 h 276"/>
                <a:gd name="T10" fmla="*/ 214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0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6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6 w 729"/>
                <a:gd name="T7" fmla="*/ 240 h 240"/>
                <a:gd name="T8" fmla="*/ 716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2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6 w 729"/>
                <a:gd name="T1" fmla="*/ 318 h 318"/>
                <a:gd name="T2" fmla="*/ 716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6 w 729"/>
                <a:gd name="T9" fmla="*/ 318 h 318"/>
                <a:gd name="T10" fmla="*/ 716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6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78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2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5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9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77187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719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A7662A3-20FC-F142-973D-72572742F9F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230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03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C39D843-C9A0-5F45-8144-850F4BEB5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A8345EB-4DA1-5441-A053-F3BED4C4A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E05436-2DE3-6C44-8764-AAC4796EC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80904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5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6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07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9B4B5E-56CA-E944-A491-B478A07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7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95C52880-10AA-134D-846F-FD3821DFF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9524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solidFill>
                  <a:srgbClr val="FFFFFF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18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  <p:sldLayoutId id="2147484299" r:id="rId13"/>
    <p:sldLayoutId id="21474843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2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8FA74DDF-3DBF-B84B-BC1F-DFD239E48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t" hangingPunct="0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t" hangingPunct="0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8789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exec/obidos/tg/detail/-/157061279X/ref=lib_rd_next_2/002-8993824-7488009?v=glance&amp;s=books&amp;vi=reader&amp;img=2%23reader-lin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quake.wr.usgs.gov/recenteqs/latest.ma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/>
          <p:cNvPicPr>
            <a:picLocks noGrp="1" noChangeAspect="1" noChangeArrowheads="1"/>
          </p:cNvPicPr>
          <p:nvPr>
            <p:ph type="clipArt"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4"/>
          <a:stretch/>
        </p:blipFill>
        <p:spPr>
          <a:xfrm>
            <a:off x="3856038" y="0"/>
            <a:ext cx="5287962" cy="6858000"/>
          </a:xfrm>
          <a:noFill/>
        </p:spPr>
      </p:pic>
      <p:sp>
        <p:nvSpPr>
          <p:cNvPr id="111619" name="Rectangle 6"/>
          <p:cNvSpPr>
            <a:spLocks noChangeArrowheads="1"/>
          </p:cNvSpPr>
          <p:nvPr/>
        </p:nvSpPr>
        <p:spPr bwMode="auto">
          <a:xfrm>
            <a:off x="3376613" y="189706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>
              <a:ea typeface="Osaka" charset="0"/>
              <a:cs typeface="Osaka" charset="0"/>
            </a:endParaRPr>
          </a:p>
        </p:txBody>
      </p:sp>
      <p:sp>
        <p:nvSpPr>
          <p:cNvPr id="111621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2514600"/>
            <a:ext cx="3657600" cy="2714600"/>
          </a:xfrm>
        </p:spPr>
        <p:txBody>
          <a:bodyPr/>
          <a:lstStyle/>
          <a:p>
            <a:pPr algn="ctr" eaLnBrk="1" hangingPunct="1"/>
            <a:r>
              <a:rPr lang="en-US" b="1" dirty="0">
                <a:latin typeface="Helvetica" charset="0"/>
                <a:ea typeface="Osaka" charset="0"/>
                <a:cs typeface="Osaka" charset="0"/>
              </a:rPr>
              <a:t>New Testament Backgrounds</a:t>
            </a:r>
            <a:br>
              <a:rPr lang="en-US" b="1" dirty="0">
                <a:latin typeface="Helvetica" charset="0"/>
                <a:ea typeface="Osaka" charset="0"/>
                <a:cs typeface="Osaka" charset="0"/>
              </a:rPr>
            </a:br>
            <a:r>
              <a:rPr lang="en-US" b="1" dirty="0">
                <a:latin typeface="Helvetica" charset="0"/>
                <a:ea typeface="Osaka" charset="0"/>
                <a:cs typeface="Osaka" charset="0"/>
              </a:rPr>
              <a:t>Syllabus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A5A869-85B7-C975-12B8-4E0B1AC74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9661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Dr. Rick Griffith •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Jordan Evangelical Theological Seminary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0A7CF-1C3D-51FC-1E47-B45B65B9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67377" y="5448490"/>
            <a:ext cx="9144000" cy="10080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Arial" charset="0"/>
                <a:ea typeface="ＭＳ Ｐゴシック" charset="0"/>
              </a:rPr>
              <a:t>3-year-old grandson Jesse</a:t>
            </a:r>
          </a:p>
        </p:txBody>
      </p:sp>
    </p:spTree>
    <p:extLst>
      <p:ext uri="{BB962C8B-B14F-4D97-AF65-F5344CB8AC3E}">
        <p14:creationId xmlns:p14="http://schemas.microsoft.com/office/powerpoint/2010/main" val="965162233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22F881-A0D9-15A9-8437-E7F9201D8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92000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080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39700">
                    <a:schemeClr val="tx1"/>
                  </a:glow>
                </a:effectLst>
                <a:latin typeface="Arial" charset="0"/>
                <a:ea typeface="ＭＳ Ｐゴシック" charset="0"/>
              </a:rPr>
              <a:t>1-year-old granddaughter Norah</a:t>
            </a:r>
          </a:p>
        </p:txBody>
      </p:sp>
    </p:spTree>
    <p:extLst>
      <p:ext uri="{BB962C8B-B14F-4D97-AF65-F5344CB8AC3E}">
        <p14:creationId xmlns:p14="http://schemas.microsoft.com/office/powerpoint/2010/main" val="1844463266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2ABC0-1423-05F6-F45B-6FF7DCDF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John (29) plans to marry Chloe in Pasadena, California on Nov 12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0163118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SINGAPORE BIBLE COLLEGE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227265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5 DMin Nithy No Pum Deva Yang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9220" r="9888"/>
          <a:stretch/>
        </p:blipFill>
        <p:spPr>
          <a:xfrm>
            <a:off x="-1" y="0"/>
            <a:ext cx="9144001" cy="6470576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 directed the SBC Doctor of Ministry studies (DMin) from 2012-2021</a:t>
            </a:r>
          </a:p>
        </p:txBody>
      </p:sp>
    </p:spTree>
    <p:extLst>
      <p:ext uri="{BB962C8B-B14F-4D97-AF65-F5344CB8AC3E}">
        <p14:creationId xmlns:p14="http://schemas.microsoft.com/office/powerpoint/2010/main" val="296986372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sz="4000" dirty="0"/>
              <a:t>Leading Change &amp; Conflict Resolution </a:t>
            </a:r>
            <a:br>
              <a:rPr lang="en-US" sz="4000" dirty="0"/>
            </a:br>
            <a:r>
              <a:rPr lang="en-US" sz="4000" dirty="0"/>
              <a:t>(Dr. </a:t>
            </a:r>
            <a:r>
              <a:rPr lang="en-US" sz="4000" dirty="0" err="1"/>
              <a:t>Alan McMahan</a:t>
            </a:r>
            <a:r>
              <a:rPr lang="en-US" sz="4000" dirty="0"/>
              <a:t> Oct 2016)</a:t>
            </a:r>
          </a:p>
        </p:txBody>
      </p:sp>
      <p:pic>
        <p:nvPicPr>
          <p:cNvPr id="4" name="Picture 3" descr="2016-10 DMin Leading Change McMaha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0" y="116632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59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  <a:cs typeface="+mj-cs"/>
              </a:rPr>
              <a:t>Crossroads People • June 2021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9210" y="2348880"/>
            <a:ext cx="6157052" cy="3624701"/>
            <a:chOff x="769960" y="1620838"/>
            <a:chExt cx="6155516" cy="4338637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756690">
              <a:off x="3014439" y="990711"/>
              <a:ext cx="456043" cy="4945002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169654" y="1214719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4762819" y="3672781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THAILAND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57385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52588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SINGAPORE</a:t>
            </a:r>
          </a:p>
        </p:txBody>
      </p:sp>
      <p:sp>
        <p:nvSpPr>
          <p:cNvPr id="357387" name="Rounded Rectangle 1"/>
          <p:cNvSpPr>
            <a:spLocks noChangeArrowheads="1"/>
          </p:cNvSpPr>
          <p:nvPr/>
        </p:nvSpPr>
        <p:spPr bwMode="auto">
          <a:xfrm>
            <a:off x="2627313" y="90041"/>
            <a:ext cx="2160587" cy="218683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468544" y="4708526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2340768" y="278092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GERMANY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40330" y="706720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290302" y="12478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481913" y="1200820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875623" y="2857582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TAIWAN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6276976" y="498209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621514" y="4067674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544022" y="590983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340768" y="1843644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-2327398" y="4789253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ZIMBABWE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-2346775" y="1183456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9396536" y="5287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RUSSIA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9583209" y="305063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CANADA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-2364992" y="100333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UK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168860" y="1731780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EGYPT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9252520" y="620688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MONGOLIA</a:t>
            </a:r>
          </a:p>
        </p:txBody>
      </p:sp>
      <p:pic>
        <p:nvPicPr>
          <p:cNvPr id="4" name="Picture 3" descr="Crossroads-Logo-Onl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6632"/>
            <a:ext cx="2117270" cy="2117270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id="{8E09A645-542F-264D-886B-27BDC51F1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42355" y="4185084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ETHIOPIA</a:t>
            </a:r>
          </a:p>
        </p:txBody>
      </p:sp>
      <p:sp>
        <p:nvSpPr>
          <p:cNvPr id="42" name="Text Box 21">
            <a:extLst>
              <a:ext uri="{FF2B5EF4-FFF2-40B4-BE49-F238E27FC236}">
                <a16:creationId xmlns:a16="http://schemas.microsoft.com/office/drawing/2014/main" id="{FEFF8652-9E1E-1542-8990-6848F8DBD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244968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MYANMAR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6F33562E-4EBD-0741-880B-3B009E5F1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" y="4760662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SOUTH AFRICA</a:t>
            </a: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7E853FA9-D67E-7A44-BA57-90E422367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00" y="53661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AUSTRALIA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873F3133-8016-9B41-AD8F-F1A3CC46D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1" y="83087"/>
            <a:ext cx="2580842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UNITED KINGDOM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id="{775E5FB2-085D-8647-B745-827D8BD9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8852" y="1876448"/>
            <a:ext cx="1905000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JAPAN</a:t>
            </a:r>
          </a:p>
        </p:txBody>
      </p:sp>
      <p:sp>
        <p:nvSpPr>
          <p:cNvPr id="47" name="Text Box 21">
            <a:extLst>
              <a:ext uri="{FF2B5EF4-FFF2-40B4-BE49-F238E27FC236}">
                <a16:creationId xmlns:a16="http://schemas.microsoft.com/office/drawing/2014/main" id="{29D47C9F-B167-7246-B1D7-E27E496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911" y="2387818"/>
            <a:ext cx="2240664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CHINA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960F8FF-74F4-C747-A841-3179B944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68091" y="6094837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958936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91440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FFF9FC"/>
                </a:solidFill>
                <a:effectLst>
                  <a:glow rad="228600">
                    <a:schemeClr val="tx1">
                      <a:alpha val="96000"/>
                    </a:schemeClr>
                  </a:glow>
                </a:effectLst>
                <a:latin typeface="Arial Black" charset="0"/>
                <a:ea typeface="ＭＳ Ｐゴシック" charset="0"/>
                <a:cs typeface="ＭＳ Ｐゴシック" charset="0"/>
              </a:rPr>
              <a:t>Courses Taught Since 1991</a:t>
            </a:r>
            <a:endParaRPr lang="en-US" sz="3200" b="1" dirty="0">
              <a:solidFill>
                <a:srgbClr val="FFF9FC"/>
              </a:solidFill>
              <a:effectLst>
                <a:glow rad="228600">
                  <a:schemeClr val="tx1">
                    <a:alpha val="96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0580" name="Text Box 4"/>
          <p:cNvSpPr txBox="1">
            <a:spLocks noChangeArrowheads="1"/>
          </p:cNvSpPr>
          <p:nvPr/>
        </p:nvSpPr>
        <p:spPr bwMode="auto">
          <a:xfrm>
            <a:off x="-565" y="1600200"/>
            <a:ext cx="9144000" cy="1200329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824038" algn="l"/>
                <a:tab pos="4281488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en-US" sz="36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Survey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• The Bible</a:t>
            </a:r>
            <a:r>
              <a:rPr kumimoji="0" lang="mr-IN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…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Basically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4038" algn="l"/>
                <a:tab pos="4281488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OT	NT      Bible Study</a:t>
            </a:r>
          </a:p>
        </p:txBody>
      </p:sp>
      <p:sp>
        <p:nvSpPr>
          <p:cNvPr id="920581" name="Text Box 5"/>
          <p:cNvSpPr txBox="1">
            <a:spLocks noChangeArrowheads="1"/>
          </p:cNvSpPr>
          <p:nvPr/>
        </p:nvSpPr>
        <p:spPr bwMode="auto">
          <a:xfrm>
            <a:off x="-565" y="2895600"/>
            <a:ext cx="9144000" cy="1200329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406400" algn="l"/>
                <a:tab pos="1824038" algn="l"/>
                <a:tab pos="3028950" algn="l"/>
                <a:tab pos="56499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3028950" algn="l"/>
                <a:tab pos="5649913" algn="l"/>
              </a:tabLst>
              <a:defRPr/>
            </a:pPr>
            <a:r>
              <a:rPr kumimoji="0" lang="en-US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Backgrounds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• Research &amp; Writing</a:t>
            </a:r>
          </a:p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6400" algn="l"/>
                <a:tab pos="1824038" algn="l"/>
                <a:tab pos="4306888" algn="l"/>
                <a:tab pos="564991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		OT	NT	  Geography</a:t>
            </a:r>
          </a:p>
        </p:txBody>
      </p:sp>
      <p:sp>
        <p:nvSpPr>
          <p:cNvPr id="920582" name="Text Box 6"/>
          <p:cNvSpPr txBox="1">
            <a:spLocks noChangeArrowheads="1"/>
          </p:cNvSpPr>
          <p:nvPr/>
        </p:nvSpPr>
        <p:spPr bwMode="auto">
          <a:xfrm>
            <a:off x="-565" y="4206875"/>
            <a:ext cx="9144000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1090613" algn="l"/>
                <a:tab pos="3711575" algn="l"/>
                <a:tab pos="60563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en-US" sz="36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Theology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• Creation • Jesus</a:t>
            </a:r>
          </a:p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0613" algn="l"/>
                <a:tab pos="3711575" algn="l"/>
                <a:tab pos="605631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Church • Spirit • Salvation • Future</a:t>
            </a:r>
          </a:p>
        </p:txBody>
      </p:sp>
      <p:sp>
        <p:nvSpPr>
          <p:cNvPr id="920583" name="Text Box 7"/>
          <p:cNvSpPr txBox="1">
            <a:spLocks noChangeArrowheads="1"/>
          </p:cNvSpPr>
          <p:nvPr/>
        </p:nvSpPr>
        <p:spPr bwMode="auto">
          <a:xfrm>
            <a:off x="-565" y="5502275"/>
            <a:ext cx="9213850" cy="1200329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09638" eaLnBrk="0" hangingPunct="0"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tabLst>
                <a:tab pos="2800350" algn="l"/>
                <a:tab pos="42338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en-US" sz="36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Preaching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 Black" charset="0"/>
              <a:ea typeface="ＭＳ Ｐゴシック" charset="0"/>
            </a:endParaRPr>
          </a:p>
          <a:p>
            <a:pPr marL="0" marR="0" lvl="0" indent="0" algn="l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0350" algn="l"/>
                <a:tab pos="4233863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 Black" charset="0"/>
                <a:ea typeface="ＭＳ Ｐゴシック" charset="0"/>
              </a:rPr>
              <a:t>Homiletics 1	Homiletics 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834479"/>
            <a:ext cx="91440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9FC"/>
                </a:solidFill>
                <a:effectLst>
                  <a:glow rad="228600">
                    <a:srgbClr val="000000">
                      <a:alpha val="96000"/>
                    </a:srgbClr>
                  </a:glow>
                </a:effectLst>
                <a:uLnTx/>
                <a:uFillTx/>
                <a:latin typeface="Arial Black" charset="0"/>
                <a:ea typeface="ＭＳ Ｐゴシック" charset="0"/>
                <a:cs typeface="ＭＳ Ｐゴシック" charset="0"/>
              </a:rPr>
              <a:t>(English • Indonesian • Chinese)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9FC"/>
              </a:solidFill>
              <a:effectLst>
                <a:glow rad="228600">
                  <a:srgbClr val="000000">
                    <a:alpha val="96000"/>
                  </a:srgbClr>
                </a:glo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81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80" grpId="0" animBg="1"/>
      <p:bldP spid="920581" grpId="0" animBg="1"/>
      <p:bldP spid="920582" grpId="0" animBg="1"/>
      <p:bldP spid="9205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3" name="Picture 3" descr="WVpptitle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6834" name="Rectangle 1"/>
          <p:cNvSpPr>
            <a:spLocks noChangeArrowheads="1"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7683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0638"/>
            <a:ext cx="9144000" cy="92868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</a:rPr>
              <a:t>Our Mission Organization…</a:t>
            </a:r>
          </a:p>
        </p:txBody>
      </p:sp>
      <p:pic>
        <p:nvPicPr>
          <p:cNvPr id="4" name="Picture 1" descr="WV-Primary_wTag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4406900"/>
            <a:ext cx="8891587" cy="125412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29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Singapore Bible College Students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738" y="12684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9300" y="37163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11336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SINGAPORE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1889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USA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40200" y="2349500"/>
            <a:ext cx="2160588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825" y="41798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75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MALAYSIA</a:t>
            </a:r>
          </a:p>
        </p:txBody>
      </p:sp>
      <p:pic>
        <p:nvPicPr>
          <p:cNvPr id="611342" name="Picture 2" descr="SBC logo (revised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2888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6948488" y="13414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JAPAN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538" y="3732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THAILAND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059613" y="40703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PHILIPPINES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25" y="53736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7763" y="17732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KOREA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6227763" y="27082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HONG KONG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59592090-0A16-2641-B7E9-05F2E6A23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880" y="526522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SRI LANKA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Introduce Yourself!</a:t>
            </a:r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360040" y="1115442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342900">
                    <a:srgbClr val="000000"/>
                  </a:glow>
                </a:effectLst>
                <a:latin typeface="Arial" charset="0"/>
                <a:cs typeface="Arial" charset="0"/>
              </a:rPr>
              <a:t>Name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342900">
                    <a:srgbClr val="000000"/>
                  </a:glow>
                </a:effectLst>
                <a:latin typeface="Arial" charset="0"/>
                <a:cs typeface="Arial" charset="0"/>
              </a:rPr>
              <a:t>Country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342900">
                    <a:srgbClr val="000000"/>
                  </a:glow>
                </a:effectLst>
                <a:latin typeface="Arial" charset="0"/>
                <a:cs typeface="Arial" charset="0"/>
              </a:rPr>
              <a:t>Family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342900">
                    <a:srgbClr val="000000"/>
                  </a:glow>
                </a:effectLst>
                <a:latin typeface="Arial" charset="0"/>
                <a:cs typeface="Arial" charset="0"/>
              </a:rPr>
              <a:t>Church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>
                <a:solidFill>
                  <a:srgbClr val="FFFFFF"/>
                </a:solidFill>
                <a:effectLst>
                  <a:glow rad="342900">
                    <a:srgbClr val="000000"/>
                  </a:glow>
                </a:effectLst>
                <a:latin typeface="Arial" charset="0"/>
                <a:cs typeface="Arial" charset="0"/>
              </a:rPr>
              <a:t>Class Goal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Name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Country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 err="1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Programme</a:t>
            </a:r>
            <a:endParaRPr lang="en-US" sz="4000" b="1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Family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Church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Ministry Goal</a:t>
            </a:r>
          </a:p>
          <a:p>
            <a:pPr algn="ctr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460717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Picture 3" descr="IMG_63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6" name="Subtitle 2"/>
          <p:cNvSpPr txBox="1">
            <a:spLocks/>
          </p:cNvSpPr>
          <p:nvPr/>
        </p:nvSpPr>
        <p:spPr bwMode="auto">
          <a:xfrm>
            <a:off x="3419078" y="-52388"/>
            <a:ext cx="3529186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Trebuchet MS" charset="0"/>
              </a:rPr>
              <a:t>PRECEPT LADIES BIBLE STUDY TEACHING</a:t>
            </a:r>
          </a:p>
        </p:txBody>
      </p:sp>
      <p:sp>
        <p:nvSpPr>
          <p:cNvPr id="369667" name="Subtitle 2"/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</a:rPr>
              <a:t>USA • Singapore • New Zealand • Holland</a:t>
            </a:r>
          </a:p>
        </p:txBody>
      </p:sp>
    </p:spTree>
    <p:extLst>
      <p:ext uri="{BB962C8B-B14F-4D97-AF65-F5344CB8AC3E}">
        <p14:creationId xmlns:p14="http://schemas.microsoft.com/office/powerpoint/2010/main" val="123860095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89" name="Picture 3" descr="IMG_00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cs typeface="+mj-cs"/>
              </a:rPr>
              <a:t>Thailand • Mongolia • Myanmar • Indonesia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0F8457A-E4FB-0347-B79B-81FB0EF1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4901092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Susan teaches SBC student wives also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7" descr="Crossroads-Logo.jpg">
            <a:extLst>
              <a:ext uri="{FF2B5EF4-FFF2-40B4-BE49-F238E27FC236}">
                <a16:creationId xmlns:a16="http://schemas.microsoft.com/office/drawing/2014/main" id="{F3DF5496-18C2-A149-8785-1019F9488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10127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41"/>
            <a:ext cx="9144000" cy="423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21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International Community School </a:t>
            </a:r>
            <a:b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sz="40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(est. 1993)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2127"/>
            <a:ext cx="9144000" cy="2403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0"/>
            <a:ext cx="3277344" cy="219024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7103972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ICS now has over 400 students!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JAPAN</a:t>
            </a: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USA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KOREA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THAILAND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INDONESIA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SWITZERLAND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UK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AUSTRALIAN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MEXICO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VENUZELA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6461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SOUTH AFRICA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ITALY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BRAZIL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5" y="23515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2054176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SWEDEN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89" y="23515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1189" y="23515"/>
            <a:ext cx="3528392" cy="1922446"/>
          </a:xfrm>
          <a:prstGeom prst="rect">
            <a:avLst/>
          </a:prstGeom>
          <a:ln w="57150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847076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cs typeface="+mj-cs"/>
              </a:rPr>
              <a:t>Teaching 1994-2021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09900" y="1620838"/>
            <a:ext cx="3715576" cy="4424362"/>
            <a:chOff x="3209900" y="1620838"/>
            <a:chExt cx="3715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1000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675"/>
              <a:ext cx="381000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476" y="3249304"/>
              <a:ext cx="381000" cy="2615417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 rot="16563811">
              <a:off x="4124781" y="4118848"/>
              <a:ext cx="381000" cy="2210761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3995936" y="12687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MONGOLIA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2018928" y="371703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SBC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892"/>
            <a:ext cx="1656184" cy="36933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SINGAPORE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139952" y="2348880"/>
            <a:ext cx="216024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CHINA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5076056" y="418021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VIETNAM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4572000" y="462805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MALAYSIA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427984" y="373237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THAILAND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6372200" y="53732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INDONESIA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6228184" y="1772816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KOREA</a:t>
            </a: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113928" y="1524124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JORDAN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300112" y="2715592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NEPAL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1314004" y="5189860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SRI LANKA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A1727416-DA0F-8B45-B7F4-D137E312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" y="1076255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ISRAEL</a:t>
            </a:r>
          </a:p>
        </p:txBody>
      </p:sp>
    </p:spTree>
    <p:extLst>
      <p:ext uri="{BB962C8B-B14F-4D97-AF65-F5344CB8AC3E}">
        <p14:creationId xmlns:p14="http://schemas.microsoft.com/office/powerpoint/2010/main" val="11213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9" grpId="0" animBg="1"/>
      <p:bldP spid="361491" grpId="0" animBg="1"/>
      <p:bldP spid="361493" grpId="0" animBg="1"/>
      <p:bldP spid="361496" grpId="0" animBg="1"/>
      <p:bldP spid="24" grpId="0" animBg="1"/>
      <p:bldP spid="25" grpId="0" animBg="1"/>
      <p:bldP spid="26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78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Mountain Scene 1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5563" y="1568450"/>
            <a:ext cx="9053512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reigns.</a:t>
            </a:r>
          </a:p>
          <a:p>
            <a:pPr algn="ctr">
              <a:defRPr/>
            </a:pPr>
            <a:r>
              <a:rPr lang="en-US" sz="3600" b="1" i="1">
                <a:latin typeface="Arial"/>
                <a:ea typeface="+mn-ea"/>
                <a:cs typeface="Arial"/>
              </a:rPr>
              <a:t>(repeat)</a:t>
            </a:r>
          </a:p>
        </p:txBody>
      </p:sp>
      <p:sp>
        <p:nvSpPr>
          <p:cNvPr id="11366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36613" y="228600"/>
            <a:ext cx="7772400" cy="1219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effectLst/>
                <a:latin typeface="Arial" charset="0"/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cover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Mountain Scene 12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-85725" y="1279525"/>
            <a:ext cx="933767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heavens declare His righteousness.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The people see His glory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For You, O Lord, are exalted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</a:t>
            </a:r>
          </a:p>
          <a:p>
            <a:pPr algn="ctr">
              <a:defRPr/>
            </a:pPr>
            <a:r>
              <a:rPr lang="en-US" sz="4000" dirty="0">
                <a:latin typeface="Arial"/>
                <a:ea typeface="+mn-ea"/>
                <a:cs typeface="Arial"/>
              </a:rPr>
              <a:t>over all the earth.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Mountain Scene 12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5563" y="1203325"/>
            <a:ext cx="905351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reigns, the Lord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the Lord reigns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earth rejoice let the earth rejoice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Let the people be glad;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that 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reigns,</a:t>
            </a:r>
          </a:p>
          <a:p>
            <a:pPr algn="ctr">
              <a:defRPr/>
            </a:pPr>
            <a:r>
              <a:rPr lang="en-US" sz="4000">
                <a:latin typeface="Arial"/>
                <a:ea typeface="+mn-ea"/>
                <a:cs typeface="Arial"/>
              </a:rPr>
              <a:t>our God reigns.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7575" y="22860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</a:rPr>
              <a:t>The Lord Reigns</a:t>
            </a:r>
          </a:p>
        </p:txBody>
      </p:sp>
    </p:spTree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038" y="304800"/>
            <a:ext cx="5683250" cy="762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Course Description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19810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55650" y="1484313"/>
            <a:ext cx="7704138" cy="44418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A survey of biblical geography and political, socio-economic, religious, and literary developments of the </a:t>
            </a:r>
            <a:r>
              <a:rPr lang="en-US" altLang="zh-CN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intertestamental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period that prepared for Christ</a:t>
            </a:r>
            <a:r>
              <a:rPr lang="fr-FR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'</a:t>
            </a: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 coming as well as factors in the first century that influenced the early church and affect us in our world mission today.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0"/>
            <a:ext cx="502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Where am I from?</a:t>
            </a:r>
          </a:p>
        </p:txBody>
      </p:sp>
      <p:pic>
        <p:nvPicPr>
          <p:cNvPr id="23557" name="Picture 5" descr="zVuf+LRlPOh2TYT+4N7Gl4Wdfs7xWOn9fXr07ei40VE=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266950"/>
            <a:ext cx="47625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6" descr="RickNov0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67200" cy="3200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08109328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9606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CBG032"/>
          <p:cNvPicPr>
            <a:picLocks noChangeAspect="1" noChangeArrowheads="1"/>
          </p:cNvPicPr>
          <p:nvPr/>
        </p:nvPicPr>
        <p:blipFill>
          <a:blip r:embed="rId3" cstate="screen">
            <a:lum bright="-5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905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4"/>
          <p:cNvSpPr>
            <a:spLocks noGrp="1" noChangeArrowheads="1"/>
          </p:cNvSpPr>
          <p:nvPr>
            <p:ph type="title"/>
          </p:nvPr>
        </p:nvSpPr>
        <p:spPr>
          <a:xfrm>
            <a:off x="2362200" y="228600"/>
            <a:ext cx="4572000" cy="914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CN" b="1"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NTS vs. NTB</a:t>
            </a:r>
            <a:endParaRPr lang="en-US" b="1"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8243" name="Text Box 7"/>
          <p:cNvSpPr txBox="1">
            <a:spLocks noChangeArrowheads="1"/>
          </p:cNvSpPr>
          <p:nvPr/>
        </p:nvSpPr>
        <p:spPr bwMode="auto">
          <a:xfrm>
            <a:off x="8429625" y="44450"/>
            <a:ext cx="67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xv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3813" y="1196975"/>
            <a:ext cx="2592387" cy="584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latin typeface="Arial"/>
                <a:cs typeface="Arial"/>
              </a:rPr>
              <a:t>Geography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-14288" y="4114800"/>
            <a:ext cx="2100263" cy="1077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latin typeface="Arial"/>
                <a:cs typeface="Arial"/>
              </a:rPr>
              <a:t>Politics (History)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033588" y="5715000"/>
            <a:ext cx="4841875" cy="1077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latin typeface="Arial"/>
                <a:cs typeface="Arial"/>
              </a:rPr>
              <a:t>Socio-Economic Context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734175" y="4114800"/>
            <a:ext cx="2554288" cy="1077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latin typeface="Arial"/>
                <a:cs typeface="Arial"/>
              </a:rPr>
              <a:t>Religious Context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6048375" y="1219200"/>
            <a:ext cx="3276600" cy="1077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>
                <a:latin typeface="Arial"/>
                <a:cs typeface="Arial"/>
              </a:rPr>
              <a:t>Literary Context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946275" y="41910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 rot="3348789">
            <a:off x="1828800" y="1589088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 rot="7631537">
            <a:off x="6248400" y="1600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 rot="10800000">
            <a:off x="6300788" y="41910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-5400000">
            <a:off x="4114800" y="5029200"/>
            <a:ext cx="6096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2133600" y="2276475"/>
            <a:ext cx="4572000" cy="2590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NT Survey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Author, date, argument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Chronology of books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altLang="zh-CN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Unique characteristics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  <p:bldP spid="34820" grpId="0" autoUpdateAnimBg="0"/>
      <p:bldP spid="34821" grpId="0" autoUpdateAnimBg="0"/>
      <p:bldP spid="34822" grpId="0" autoUpdateAnimBg="0"/>
      <p:bldP spid="34823" grpId="0" autoUpdateAnimBg="0"/>
      <p:bldP spid="34824" grpId="0" animBg="1"/>
      <p:bldP spid="34825" grpId="0" animBg="1"/>
      <p:bldP spid="34827" grpId="0" animBg="1"/>
      <p:bldP spid="34828" grpId="0" animBg="1"/>
      <p:bldP spid="34829" grpId="0" animBg="1"/>
      <p:bldP spid="34830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7038" y="304800"/>
            <a:ext cx="5683250" cy="762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Course Objectives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21858" name="Text Box 15"/>
          <p:cNvSpPr txBox="1">
            <a:spLocks noChangeArrowheads="1"/>
          </p:cNvSpPr>
          <p:nvPr/>
        </p:nvSpPr>
        <p:spPr bwMode="auto">
          <a:xfrm>
            <a:off x="8458200" y="152400"/>
            <a:ext cx="46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latin typeface="Arial" charset="0"/>
                <a:cs typeface="Arial" charset="0"/>
              </a:rPr>
              <a:t>vii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6200" y="1219200"/>
            <a:ext cx="9144000" cy="5638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By the end of this course each student will be able to…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Wingdings" charset="0"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Times" charset="0"/>
              <a:buAutoNum type="alphaUcPeriod"/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Show how the </a:t>
            </a:r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geography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of Israel and the Roman world enables a better comprehension of the NT and the modern church</a:t>
            </a:r>
            <a:r>
              <a:rPr lang="fr-FR" altLang="ja-JP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'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 world mission.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Times" charset="0"/>
              <a:buAutoNum type="alphaUcPeriod"/>
              <a:defRPr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Times" charset="0"/>
              <a:buAutoNum type="alphaUcPeriod"/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Place the NT writings in their </a:t>
            </a:r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historical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mould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, which includes political, sociological (esp. economic), religious, and linguistic backgrounds for interpreting the NT and present society.</a:t>
            </a: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Times" charset="0"/>
              <a:buAutoNum type="alphaUcPeriod"/>
              <a:defRPr/>
            </a:pP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  <a:p>
            <a:pPr marL="609600" indent="-609600">
              <a:lnSpc>
                <a:spcPct val="90000"/>
              </a:lnSpc>
              <a:buClr>
                <a:schemeClr val="tx2"/>
              </a:buClr>
              <a:buSzPct val="75000"/>
              <a:buFont typeface="Times" charset="0"/>
              <a:buAutoNum type="alphaUcPeriod"/>
              <a:defRPr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Show how </a:t>
            </a:r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cultural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values and practices in Roman, Hellenistic, and Jewish societies aid understanding of the NT and find </a:t>
            </a:r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parallels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 in the church and society today.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228600"/>
            <a:ext cx="7815262" cy="12192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SimSun" charset="0"/>
              </a:rPr>
              <a:t>Course Requirements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SimSun" charset="0"/>
            </a:endParaRPr>
          </a:p>
        </p:txBody>
      </p:sp>
      <p:sp>
        <p:nvSpPr>
          <p:cNvPr id="123906" name="Text Box 4"/>
          <p:cNvSpPr txBox="1">
            <a:spLocks noChangeArrowheads="1"/>
          </p:cNvSpPr>
          <p:nvPr/>
        </p:nvSpPr>
        <p:spPr bwMode="auto">
          <a:xfrm>
            <a:off x="8575675" y="152400"/>
            <a:ext cx="50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vii</a:t>
            </a:r>
          </a:p>
        </p:txBody>
      </p:sp>
      <p:pic>
        <p:nvPicPr>
          <p:cNvPr id="123907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056" y="1628800"/>
            <a:ext cx="3906837" cy="2590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1916832"/>
            <a:ext cx="5904780" cy="232028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Readings (33%)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Quizzes (33%)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Tx/>
              <a:buAutoNum type="alphaUcPeriod"/>
              <a:defRPr/>
            </a:pPr>
            <a:r>
              <a:rPr lang="en-US" altLang="zh-CN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SimSun" charset="0"/>
                <a:cs typeface="Arial"/>
              </a:rPr>
              <a:t>Translation PPT (33%)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altLang="zh-CN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How to Get on Moodle…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36550" cy="4572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FF"/>
                </a:solidFill>
                <a:latin typeface="Times New Roman" pitchFamily="-105" charset="0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191000" y="4191000"/>
            <a:ext cx="4953000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Log on at 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sbc.edu.sg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moodle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/login/</a:t>
            </a:r>
            <a:r>
              <a:rPr lang="en-US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index.php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your normal SBC username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Type normal SBC password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Click on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WNT course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Char char="n"/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Take your quiz or post a message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80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7900" y="115888"/>
            <a:ext cx="4176713" cy="6670675"/>
          </a:xfrm>
        </p:spPr>
        <p:txBody>
          <a:bodyPr/>
          <a:lstStyle/>
          <a:p>
            <a:pPr eaLnBrk="1" hangingPunct="1"/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All Quizzes and Exams are Closed Book!</a:t>
            </a:r>
            <a:endParaRPr lang="en-US" b="1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5724525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</a:endParaRPr>
          </a:p>
        </p:txBody>
      </p:sp>
      <p:pic>
        <p:nvPicPr>
          <p:cNvPr id="3" name="Picture 2" descr="Screen Shot 2017-09-04 at 5.19.2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3903" r="14914" b="2100"/>
          <a:stretch/>
        </p:blipFill>
        <p:spPr>
          <a:xfrm>
            <a:off x="0" y="0"/>
            <a:ext cx="9263056" cy="6858000"/>
          </a:xfrm>
          <a:prstGeom prst="rect">
            <a:avLst/>
          </a:prstGeom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5148064" y="-27384"/>
            <a:ext cx="4176464" cy="6911999"/>
          </a:xfrm>
          <a:prstGeom prst="rect">
            <a:avLst/>
          </a:prstGeom>
          <a:solidFill>
            <a:srgbClr val="0100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Distances		Miles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</a:rPr>
              <a:t>From Jerusalem: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Bethany			2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Bethlehem		6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Caesarea Philippi	105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Cana			69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Capernaum		85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Emmaus 		7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Jericho			15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Jordan			21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Mediterranean		40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Sidon			130 </a:t>
            </a:r>
          </a:p>
          <a:p>
            <a:pPr algn="just"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  <a:cs typeface="Arial"/>
              </a:rPr>
              <a:t>Sychar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			31 </a:t>
            </a:r>
          </a:p>
          <a:p>
            <a:pPr algn="just"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  <a:cs typeface="Arial"/>
              </a:rPr>
              <a:t>Tyre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			106 </a:t>
            </a:r>
          </a:p>
          <a:p>
            <a:pPr algn="just">
              <a:defRPr/>
            </a:pPr>
            <a:r>
              <a:rPr lang="en-US" sz="1800" b="1" dirty="0" err="1">
                <a:latin typeface="Arial"/>
                <a:cs typeface="Arial"/>
              </a:rPr>
              <a:t>Zarephath</a:t>
            </a:r>
            <a:r>
              <a:rPr lang="en-US" sz="1800" b="1" dirty="0">
                <a:latin typeface="Arial"/>
                <a:cs typeface="Arial"/>
              </a:rPr>
              <a:t>		118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</a:rPr>
              <a:t>From Capernaum: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Bethsaida		6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Caesarea Philippi	27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Cana			16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Nain			22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Mediterranean		32 </a:t>
            </a:r>
          </a:p>
          <a:p>
            <a:pPr algn="just">
              <a:defRPr/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Nazareth		23 </a:t>
            </a:r>
          </a:p>
          <a:p>
            <a:pPr algn="just"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  <a:cs typeface="Arial"/>
              </a:rPr>
              <a:t>Zarephath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		45 </a:t>
            </a:r>
          </a:p>
          <a:p>
            <a:pPr algn="just"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/>
                <a:cs typeface="Arial"/>
              </a:rPr>
              <a:t>Tyre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			37</a:t>
            </a: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0" y="-27384"/>
            <a:ext cx="2339752" cy="1337022"/>
          </a:xfrm>
          <a:prstGeom prst="rect">
            <a:avLst/>
          </a:prstGeom>
          <a:solidFill>
            <a:srgbClr val="01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FFFFFF"/>
                </a:solidFill>
                <a:latin typeface="Arial" charset="0"/>
                <a:cs typeface="SimSun" charset="0"/>
              </a:rPr>
              <a:t>Quiz #1: Every Geographical Location in the Gospels</a:t>
            </a:r>
            <a:r>
              <a:rPr lang="en-US" altLang="zh-CN" sz="2000">
                <a:solidFill>
                  <a:srgbClr val="FFFFFF"/>
                </a:solidFill>
                <a:cs typeface="SimSun" charset="0"/>
              </a:rPr>
              <a:t> </a:t>
            </a:r>
            <a:endParaRPr lang="en-US" sz="2000">
              <a:solidFill>
                <a:srgbClr val="FFFFFF"/>
              </a:solidFill>
              <a:cs typeface="SimSun" charset="0"/>
            </a:endParaRPr>
          </a:p>
        </p:txBody>
      </p:sp>
      <p:sp>
        <p:nvSpPr>
          <p:cNvPr id="130054" name="Text Box 5"/>
          <p:cNvSpPr txBox="1">
            <a:spLocks noChangeArrowheads="1"/>
          </p:cNvSpPr>
          <p:nvPr/>
        </p:nvSpPr>
        <p:spPr bwMode="auto">
          <a:xfrm>
            <a:off x="4211960" y="230733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Assignment File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4146" name="Picture 3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4147" name="Group 4"/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b="1" i="1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A Presentation of The Bible…Basically Ministries International Inc.                Fort Worth, Texas</a:t>
              </a:r>
              <a:endParaRPr lang="en-US" altLang="ko-KR" sz="1800" b="1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53607" name="Text Box 7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BibleBasically.org</a:t>
              </a:r>
            </a:p>
          </p:txBody>
        </p:sp>
      </p:grpSp>
      <p:sp>
        <p:nvSpPr>
          <p:cNvPr id="134148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34149" name="Rectangle 9"/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134150" name="Text Box 10"/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ko-KR" sz="1000" b="1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>
                <a:solidFill>
                  <a:srgbClr val="FFFF00"/>
                </a:solidFill>
                <a:latin typeface="Arial" pitchFamily="-112" charset="0"/>
                <a:ea typeface="ＭＳ Ｐゴシック"/>
                <a:cs typeface="ＭＳ Ｐゴシック"/>
              </a:rPr>
              <a:t>TBB Materials</a:t>
            </a:r>
          </a:p>
        </p:txBody>
      </p:sp>
      <p:sp>
        <p:nvSpPr>
          <p:cNvPr id="153612" name="Text Box 12"/>
          <p:cNvSpPr txBox="1"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PowerPoint (945 slides)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Student Workbook (100 pages)</a:t>
            </a:r>
            <a:br>
              <a:rPr lang="en-US" b="1" dirty="0">
                <a:solidFill>
                  <a:srgbClr val="FFFF00"/>
                </a:solidFill>
                <a:latin typeface="Helvetica" pitchFamily="-112" charset="0"/>
              </a:rPr>
            </a:br>
            <a:r>
              <a:rPr lang="en-US" b="1" dirty="0">
                <a:solidFill>
                  <a:srgbClr val="FFFF00"/>
                </a:solidFill>
                <a:latin typeface="Helvetica" pitchFamily="-112" charset="0"/>
              </a:rPr>
              <a:t>Teacher Script (400 pages)</a:t>
            </a: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Completed in </a:t>
            </a:r>
            <a:br>
              <a:rPr lang="en-US" sz="2800" b="1" dirty="0">
                <a:solidFill>
                  <a:srgbClr val="FFFF00"/>
                </a:solidFill>
                <a:latin typeface="Helvetica" charset="0"/>
              </a:rPr>
            </a:br>
            <a:r>
              <a:rPr lang="en-US" sz="2800" b="1" dirty="0">
                <a:solidFill>
                  <a:srgbClr val="FFFF00"/>
                </a:solidFill>
                <a:latin typeface="Helvetica" charset="0"/>
              </a:rPr>
              <a:t>English • Chinese • Hindi • Indonesian • Korean • Malay • Mongolian • Russian • Spanish</a:t>
            </a:r>
            <a:endParaRPr lang="en-US" sz="4400" b="1" dirty="0">
              <a:solidFill>
                <a:srgbClr val="FFFF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Other Matters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568322" name="Picture 5" descr="j02297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1675" y="762000"/>
            <a:ext cx="1787525" cy="18208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7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6391" name="Picture 7" descr="j023356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61288" y="5568950"/>
            <a:ext cx="1382712" cy="12890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04800" y="1717675"/>
            <a:ext cx="8839200" cy="514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None/>
              <a:tabLst/>
              <a:defRPr/>
            </a:pPr>
            <a:r>
              <a:rPr kumimoji="0" lang="en-US" altLang="zh-CN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Copying Class Notes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Char char="•"/>
              <a:tabLst/>
              <a:defRPr/>
            </a:pPr>
            <a:endParaRPr kumimoji="0" lang="en-US" altLang="zh-CN" sz="2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None/>
              <a:tabLst/>
              <a:defRPr/>
            </a:pPr>
            <a:r>
              <a:rPr kumimoji="0" lang="en-US" altLang="zh-CN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Contacting Me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Mobile number: +962 7 9725 6061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My office hours are after chapel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Email: drrickgriffith@gmail.com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Let</a:t>
            </a:r>
            <a:r>
              <a:rPr kumimoji="0" lang="mr-I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s have lunch too!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" descr="New Moody Atl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765175"/>
            <a:ext cx="4392612" cy="555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Our Main Texts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95250" y="6237288"/>
            <a:ext cx="9239250" cy="576262"/>
          </a:xfrm>
        </p:spPr>
        <p:txBody>
          <a:bodyPr/>
          <a:lstStyle/>
          <a:p>
            <a:pPr algn="ctr" eaLnBrk="1" hangingPunct="1">
              <a:buFont typeface="Wingdings" pitchFamily="-105" charset="2"/>
              <a:buChar char="n"/>
              <a:defRPr/>
            </a:pPr>
            <a:r>
              <a:rPr lang="en-US" dirty="0">
                <a:ea typeface="+mn-ea"/>
              </a:rPr>
              <a:t>You will read mostly primary sources </a:t>
            </a:r>
          </a:p>
        </p:txBody>
      </p:sp>
      <p:pic>
        <p:nvPicPr>
          <p:cNvPr id="14029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356100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I</a:t>
            </a:r>
            <a:r>
              <a:rPr lang="fr-FR" dirty="0">
                <a:ea typeface="ＭＳ Ｐゴシック" charset="0"/>
              </a:rPr>
              <a:t>'</a:t>
            </a:r>
            <a:r>
              <a:rPr lang="en-US" dirty="0">
                <a:ea typeface="ＭＳ Ｐゴシック" charset="0"/>
              </a:rPr>
              <a:t>m from the land of quakes</a:t>
            </a:r>
          </a:p>
        </p:txBody>
      </p:sp>
      <p:pic>
        <p:nvPicPr>
          <p:cNvPr id="144386" name="Picture 5" descr="Earthquake Index Ma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7625"/>
            <a:ext cx="60198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1143000" y="3886200"/>
            <a:ext cx="457200" cy="457200"/>
          </a:xfrm>
          <a:prstGeom prst="ellipse">
            <a:avLst/>
          </a:prstGeom>
          <a:noFill/>
          <a:ln w="57150" cap="sq">
            <a:solidFill>
              <a:schemeClr val="hlink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7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link 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4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eaLnBrk="0" fontAlgn="t" hangingPunct="0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5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DC69DD-9582-A740-9DBA-B1DE2CFEE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260648"/>
            <a:ext cx="92525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Our Three Sons</a:t>
            </a:r>
          </a:p>
        </p:txBody>
      </p:sp>
    </p:spTree>
    <p:extLst>
      <p:ext uri="{BB962C8B-B14F-4D97-AF65-F5344CB8AC3E}">
        <p14:creationId xmlns:p14="http://schemas.microsoft.com/office/powerpoint/2010/main" val="65994023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50FFF-89A1-914A-85AA-7D6C844C2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6" t="9381" r="11405" b="10049"/>
          <a:stretch/>
        </p:blipFill>
        <p:spPr>
          <a:xfrm>
            <a:off x="-108519" y="-27384"/>
            <a:ext cx="9252520" cy="6803017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28 Nov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7181369" y="3617698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Kurt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&amp; Cara (35)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39466" y="2895568"/>
            <a:ext cx="2088232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John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&amp; Chloe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2653848" y="4077072"/>
            <a:ext cx="2555776" cy="255454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Stephen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, Katie &amp; Jesse (32)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5233582" y="2233848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Rick &amp; Susan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17523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449" y="4481438"/>
            <a:ext cx="5573711" cy="237656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Kurt (35) &amp; Cara own their HR consulting business near Seattle</a:t>
            </a:r>
          </a:p>
        </p:txBody>
      </p:sp>
    </p:spTree>
    <p:extLst>
      <p:ext uri="{BB962C8B-B14F-4D97-AF65-F5344CB8AC3E}">
        <p14:creationId xmlns:p14="http://schemas.microsoft.com/office/powerpoint/2010/main" val="389043293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Stephen (32) trains United B777 pilots in Denver</a:t>
            </a: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626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2C7213-344B-6FCE-99A6-1E7BC9CF9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2" t="10945" r="16422" b="22188"/>
          <a:stretch/>
        </p:blipFill>
        <p:spPr>
          <a:xfrm>
            <a:off x="1" y="0"/>
            <a:ext cx="9144000" cy="682853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469"/>
            <a:ext cx="9144000" cy="111047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6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Stephen, Katie, Jesse &amp; Norah in Denver</a:t>
            </a:r>
          </a:p>
        </p:txBody>
      </p:sp>
    </p:spTree>
    <p:extLst>
      <p:ext uri="{BB962C8B-B14F-4D97-AF65-F5344CB8AC3E}">
        <p14:creationId xmlns:p14="http://schemas.microsoft.com/office/powerpoint/2010/main" val="25905796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White on Black Background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2004:Templates:Presentations:Designs:Bar Code</Template>
  <TotalTime>2778</TotalTime>
  <Words>1535</Words>
  <Application>Microsoft Macintosh PowerPoint</Application>
  <PresentationFormat>On-screen Show (4:3)</PresentationFormat>
  <Paragraphs>301</Paragraphs>
  <Slides>41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41</vt:i4>
      </vt:variant>
    </vt:vector>
  </HeadingPairs>
  <TitlesOfParts>
    <vt:vector size="75" baseType="lpstr">
      <vt:lpstr>26</vt:lpstr>
      <vt:lpstr>Arial</vt:lpstr>
      <vt:lpstr>Arial Black</vt:lpstr>
      <vt:lpstr>Calibri</vt:lpstr>
      <vt:lpstr>Comic Sans MS</vt:lpstr>
      <vt:lpstr>Garamond</vt:lpstr>
      <vt:lpstr>Helvetica</vt:lpstr>
      <vt:lpstr>Times</vt:lpstr>
      <vt:lpstr>Times New Roman</vt:lpstr>
      <vt:lpstr>Wingdings</vt:lpstr>
      <vt:lpstr>Blue Diagonal</vt:lpstr>
      <vt:lpstr>Bar Code</vt:lpstr>
      <vt:lpstr>2_Blank Presentation</vt:lpstr>
      <vt:lpstr>10_Default Design</vt:lpstr>
      <vt:lpstr>8_Default Design</vt:lpstr>
      <vt:lpstr>1_Blue Diagonal</vt:lpstr>
      <vt:lpstr>Stream</vt:lpstr>
      <vt:lpstr>Orbit</vt:lpstr>
      <vt:lpstr>1_Stream</vt:lpstr>
      <vt:lpstr>2_Blue Diagonal</vt:lpstr>
      <vt:lpstr>7_Blank Presentation</vt:lpstr>
      <vt:lpstr>8_Blank Presentation</vt:lpstr>
      <vt:lpstr>50_Blank Presentation</vt:lpstr>
      <vt:lpstr>25_Default Design</vt:lpstr>
      <vt:lpstr>26_Default Design</vt:lpstr>
      <vt:lpstr>5_Beam</vt:lpstr>
      <vt:lpstr>White on Black Background</vt:lpstr>
      <vt:lpstr>1_Beam</vt:lpstr>
      <vt:lpstr>Clipboard</vt:lpstr>
      <vt:lpstr>8_Office Theme</vt:lpstr>
      <vt:lpstr>6_Beam</vt:lpstr>
      <vt:lpstr>Beam</vt:lpstr>
      <vt:lpstr>4_Beam</vt:lpstr>
      <vt:lpstr>1_Orbit</vt:lpstr>
      <vt:lpstr>New Testament Backgrounds Syllabus</vt:lpstr>
      <vt:lpstr>Introduce Yourself!</vt:lpstr>
      <vt:lpstr>Where am I from?</vt:lpstr>
      <vt:lpstr>I'm from the land of quakes</vt:lpstr>
      <vt:lpstr>Our Three Sons</vt:lpstr>
      <vt:lpstr>The Griffiths  28 Nov 2019</vt:lpstr>
      <vt:lpstr>Kurt (35) &amp; Cara own their HR consulting business near Seattle</vt:lpstr>
      <vt:lpstr>Stephen (32) trains United B777 pilots in Denver</vt:lpstr>
      <vt:lpstr>Stephen, Katie, Jesse &amp; Norah in Denver</vt:lpstr>
      <vt:lpstr>3-year-old grandson Jesse</vt:lpstr>
      <vt:lpstr>1-year-old granddaughter Norah</vt:lpstr>
      <vt:lpstr>John (29) plans to marry Chloe in Pasadena, California on Nov 12</vt:lpstr>
      <vt:lpstr>SINGAPORE BIBLE COLLEGE</vt:lpstr>
      <vt:lpstr>I directed the SBC Doctor of Ministry studies (DMin) from 2012-2021</vt:lpstr>
      <vt:lpstr>Leading Change &amp; Conflict Resolution  (Dr. Alan McMahan Oct 2016)</vt:lpstr>
      <vt:lpstr>Crossroads People • June 2021</vt:lpstr>
      <vt:lpstr>Courses Taught Since 1991</vt:lpstr>
      <vt:lpstr>Our Mission Organization…</vt:lpstr>
      <vt:lpstr>Singapore Bible College Students</vt:lpstr>
      <vt:lpstr>PowerPoint Presentation</vt:lpstr>
      <vt:lpstr>Thailand • Mongolia • Myanmar • Indonesia</vt:lpstr>
      <vt:lpstr>International Community School  (est. 1993)</vt:lpstr>
      <vt:lpstr>ICS now has over 400 students!</vt:lpstr>
      <vt:lpstr>Teaching 1994-2021</vt:lpstr>
      <vt:lpstr>NT Backgrounds link at BibleStudyDownloads.org</vt:lpstr>
      <vt:lpstr>The Lord Reigns</vt:lpstr>
      <vt:lpstr>The Lord Reigns</vt:lpstr>
      <vt:lpstr>The Lord Reigns</vt:lpstr>
      <vt:lpstr>Course Description</vt:lpstr>
      <vt:lpstr>NTS vs. NTB</vt:lpstr>
      <vt:lpstr>Course Objectives</vt:lpstr>
      <vt:lpstr>Course Requirements</vt:lpstr>
      <vt:lpstr>How to Get on Moodle…</vt:lpstr>
      <vt:lpstr>All Quizzes and Exams are Closed Book!</vt:lpstr>
      <vt:lpstr>PowerPoint Presentation</vt:lpstr>
      <vt:lpstr>Assignment File System</vt:lpstr>
      <vt:lpstr>PowerPoint (945 slides) Student Workbook (100 pages) Teacher Script (400 pages)</vt:lpstr>
      <vt:lpstr>Other Matters</vt:lpstr>
      <vt:lpstr>Our Main Texts</vt:lpstr>
      <vt:lpstr>NT Backgrounds link at BibleStudyDownloads.org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148</cp:revision>
  <dcterms:created xsi:type="dcterms:W3CDTF">2009-09-07T00:49:46Z</dcterms:created>
  <dcterms:modified xsi:type="dcterms:W3CDTF">2022-08-31T10:49:26Z</dcterms:modified>
</cp:coreProperties>
</file>